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8788"/>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8788"/>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685800" y="1143000"/>
            <a:ext cx="5486399"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8786"/>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7204157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6" name="Shape 86"/>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87" name="Shape 87"/>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14632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6" name="Shape 96"/>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Include pictures</a:t>
            </a: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Documents participation</a:t>
            </a:r>
          </a:p>
          <a:p>
            <a:pPr marL="0" marR="0" lvl="0" indent="0" algn="l" rtl="0">
              <a:spcBef>
                <a:spcPts val="0"/>
              </a:spcBef>
              <a:buSzPct val="25000"/>
              <a:buNone/>
            </a:pPr>
            <a:r>
              <a:rPr lang="en-US"/>
              <a:t>Take a photo of a student product from their work at this station</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97" name="Shape 97"/>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47933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r>
              <a:rPr lang="en-US"/>
              <a:t>For example, maybe the icons I chose were patterns, change over time, and ethics. So as the student is composing his/her haiku he/she would have to think about which icon to use. For example, if the student chose ethics - the poem might revolve around the environment and conservation, or an endangered species, etc. If choosing patterns, the student might reflect on the different patterns in the structure of poetry. Changes over time might include a topic for the poem that demonstrates a type of slow change that occurs in nature.</a:t>
            </a:r>
          </a:p>
        </p:txBody>
      </p:sp>
      <p:sp>
        <p:nvSpPr>
          <p:cNvPr id="109" name="Shape 10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55763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0">
              <a:spcBef>
                <a:spcPts val="0"/>
              </a:spcBef>
              <a:buNone/>
            </a:pPr>
            <a:r>
              <a:rPr lang="en-US"/>
              <a:t>For example, maybe the icons I chose were patterns, change over time, and ethics. So as the student is composing his/her haiku he/she would have to think about which icon to use. For example, if the student chose ethics - the poem might revolve around the environment and conservation, or an endangered species, etc. If choosing patterns, the student might reflect on the different patterns in the structure of poetry. Changes over time might include a topic for the poem that demonstrates a type of slow change that occurs in nature.</a:t>
            </a:r>
          </a:p>
        </p:txBody>
      </p:sp>
      <p:sp>
        <p:nvSpPr>
          <p:cNvPr id="118" name="Shape 11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94017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0">
              <a:spcBef>
                <a:spcPts val="0"/>
              </a:spcBef>
              <a:buNone/>
            </a:pPr>
            <a:endParaRPr/>
          </a:p>
        </p:txBody>
      </p:sp>
      <p:sp>
        <p:nvSpPr>
          <p:cNvPr id="128" name="Shape 12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47671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35" name="Shape 135"/>
          <p:cNvSpPr txBox="1">
            <a:spLocks noGrp="1"/>
          </p:cNvSpPr>
          <p:nvPr>
            <p:ph type="body" idx="1"/>
          </p:nvPr>
        </p:nvSpPr>
        <p:spPr>
          <a:xfrm>
            <a:off x="685800" y="4400550"/>
            <a:ext cx="5486400" cy="36006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Student quotes</a:t>
            </a:r>
          </a:p>
          <a:p>
            <a:pPr marL="0" marR="0" lvl="0" indent="0" algn="l" rtl="0">
              <a:spcBef>
                <a:spcPts val="0"/>
              </a:spcBef>
              <a:buSzPct val="25000"/>
              <a:buNone/>
            </a:pPr>
            <a:r>
              <a:rPr lang="en-US"/>
              <a:t>Exit ticket, draw picture, plus delta, anchor chart responses, take picture and upload to the PPT.</a:t>
            </a:r>
          </a:p>
          <a:p>
            <a:pPr marL="0" marR="0" lvl="0" indent="0" algn="l" rtl="0">
              <a:spcBef>
                <a:spcPts val="0"/>
              </a:spcBef>
              <a:buSzPct val="25000"/>
              <a:buNone/>
            </a:pPr>
            <a:endParaRP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36" name="Shape 136"/>
          <p:cNvSpPr txBox="1">
            <a:spLocks noGrp="1"/>
          </p:cNvSpPr>
          <p:nvPr>
            <p:ph type="sldNum" idx="12"/>
          </p:nvPr>
        </p:nvSpPr>
        <p:spPr>
          <a:xfrm>
            <a:off x="3884612" y="8685213"/>
            <a:ext cx="2971800" cy="4587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84242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1524000" y="1122362"/>
            <a:ext cx="9144000" cy="2387600"/>
          </a:xfrm>
          <a:prstGeom prst="rect">
            <a:avLst/>
          </a:prstGeom>
          <a:noFill/>
          <a:ln>
            <a:noFill/>
          </a:ln>
        </p:spPr>
        <p:txBody>
          <a:bodyPr lIns="91425" tIns="91425" rIns="91425" bIns="91425" anchor="b" anchorCtr="0"/>
          <a:lstStyle>
            <a:lvl1pPr marL="0" marR="0" lvl="0" indent="0" algn="ctr" rtl="0">
              <a:lnSpc>
                <a:spcPct val="90000"/>
              </a:lnSpc>
              <a:spcBef>
                <a:spcPts val="0"/>
              </a:spcBef>
              <a:buClr>
                <a:schemeClr val="dk1"/>
              </a:buClr>
              <a:buFont typeface="Calibri"/>
              <a:buNone/>
              <a:defRPr sz="60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7" name="Shape 17"/>
          <p:cNvSpPr txBox="1">
            <a:spLocks noGrp="1"/>
          </p:cNvSpPr>
          <p:nvPr>
            <p:ph type="subTitle" idx="1"/>
          </p:nvPr>
        </p:nvSpPr>
        <p:spPr>
          <a:xfrm>
            <a:off x="1524000" y="3602037"/>
            <a:ext cx="9144000" cy="1655761"/>
          </a:xfrm>
          <a:prstGeom prst="rect">
            <a:avLst/>
          </a:prstGeom>
          <a:noFill/>
          <a:ln>
            <a:noFill/>
          </a:ln>
        </p:spPr>
        <p:txBody>
          <a:bodyPr lIns="91425" tIns="91425" rIns="91425" bIns="91425" anchor="t" anchorCtr="0"/>
          <a:lstStyle>
            <a:lvl1pPr marL="0" marR="0" lvl="0" indent="0" algn="ctr" rtl="0">
              <a:lnSpc>
                <a:spcPct val="90000"/>
              </a:lnSpc>
              <a:spcBef>
                <a:spcPts val="1000"/>
              </a:spcBef>
              <a:buClr>
                <a:schemeClr val="dk1"/>
              </a:buClr>
              <a:buFont typeface="Arial"/>
              <a:buNone/>
              <a:defRPr sz="2400" b="0" i="0" u="none" strike="noStrike" cap="none">
                <a:solidFill>
                  <a:schemeClr val="dk1"/>
                </a:solidFill>
                <a:latin typeface="Calibri"/>
                <a:ea typeface="Calibri"/>
                <a:cs typeface="Calibri"/>
                <a:sym typeface="Calibri"/>
              </a:defRPr>
            </a:lvl1pPr>
            <a:lvl2pPr marL="457200" marR="0" lvl="1" indent="0" algn="ctr"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chemeClr val="dk1"/>
              </a:buClr>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8" name="Shape 18"/>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4" name="Shape 74"/>
          <p:cNvSpPr txBox="1">
            <a:spLocks noGrp="1"/>
          </p:cNvSpPr>
          <p:nvPr>
            <p:ph type="body" idx="1"/>
          </p:nvPr>
        </p:nvSpPr>
        <p:spPr>
          <a:xfrm rot="5400000">
            <a:off x="3920331" y="-1256505"/>
            <a:ext cx="4351338" cy="10515599"/>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7133431" y="1956594"/>
            <a:ext cx="5811838" cy="2628899"/>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0" name="Shape 80"/>
          <p:cNvSpPr txBox="1">
            <a:spLocks noGrp="1"/>
          </p:cNvSpPr>
          <p:nvPr>
            <p:ph type="body" idx="1"/>
          </p:nvPr>
        </p:nvSpPr>
        <p:spPr>
          <a:xfrm rot="5400000">
            <a:off x="1799431" y="-596105"/>
            <a:ext cx="5811838" cy="7734299"/>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3" name="Shape 23"/>
          <p:cNvSpPr txBox="1">
            <a:spLocks noGrp="1"/>
          </p:cNvSpPr>
          <p:nvPr>
            <p:ph type="body" idx="1"/>
          </p:nvPr>
        </p:nvSpPr>
        <p:spPr>
          <a:xfrm>
            <a:off x="838200" y="1825625"/>
            <a:ext cx="10515599"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831850" y="1709738"/>
            <a:ext cx="10515599" cy="2852737"/>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60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9" name="Shape 29"/>
          <p:cNvSpPr txBox="1">
            <a:spLocks noGrp="1"/>
          </p:cNvSpPr>
          <p:nvPr>
            <p:ph type="body" idx="1"/>
          </p:nvPr>
        </p:nvSpPr>
        <p:spPr>
          <a:xfrm>
            <a:off x="831850" y="4589462"/>
            <a:ext cx="10515599" cy="1500187"/>
          </a:xfrm>
          <a:prstGeom prst="rect">
            <a:avLst/>
          </a:prstGeom>
          <a:noFill/>
          <a:ln>
            <a:noFill/>
          </a:ln>
        </p:spPr>
        <p:txBody>
          <a:bodyPr lIns="91425" tIns="91425" rIns="91425" bIns="91425" anchor="t" anchorCtr="0"/>
          <a:lstStyle>
            <a:lvl1pPr marL="0" marR="0" lvl="0" indent="0" algn="l" rtl="0">
              <a:lnSpc>
                <a:spcPct val="90000"/>
              </a:lnSpc>
              <a:spcBef>
                <a:spcPts val="1000"/>
              </a:spcBef>
              <a:buClr>
                <a:srgbClr val="888888"/>
              </a:buClr>
              <a:buFont typeface="Arial"/>
              <a:buNone/>
              <a:defRPr sz="2400" b="0" i="0" u="none" strike="noStrike" cap="none">
                <a:solidFill>
                  <a:srgbClr val="888888"/>
                </a:solidFill>
                <a:latin typeface="Calibri"/>
                <a:ea typeface="Calibri"/>
                <a:cs typeface="Calibri"/>
                <a:sym typeface="Calibri"/>
              </a:defRPr>
            </a:lvl1pPr>
            <a:lvl2pPr marL="457200" marR="0" lvl="1" indent="0" algn="l" rtl="0">
              <a:lnSpc>
                <a:spcPct val="90000"/>
              </a:lnSpc>
              <a:spcBef>
                <a:spcPts val="500"/>
              </a:spcBef>
              <a:buClr>
                <a:srgbClr val="888888"/>
              </a:buClr>
              <a:buFont typeface="Arial"/>
              <a:buNone/>
              <a:defRPr sz="2000" b="0" i="0" u="none" strike="noStrike" cap="none">
                <a:solidFill>
                  <a:srgbClr val="888888"/>
                </a:solidFill>
                <a:latin typeface="Calibri"/>
                <a:ea typeface="Calibri"/>
                <a:cs typeface="Calibri"/>
                <a:sym typeface="Calibri"/>
              </a:defRPr>
            </a:lvl2pPr>
            <a:lvl3pPr marL="914400" marR="0" lvl="2" indent="0" algn="l" rtl="0">
              <a:lnSpc>
                <a:spcPct val="90000"/>
              </a:lnSpc>
              <a:spcBef>
                <a:spcPts val="500"/>
              </a:spcBef>
              <a:buClr>
                <a:srgbClr val="888888"/>
              </a:buClr>
              <a:buFont typeface="Arial"/>
              <a:buNone/>
              <a:defRPr sz="1800" b="0" i="0" u="none" strike="noStrike" cap="none">
                <a:solidFill>
                  <a:srgbClr val="888888"/>
                </a:solidFill>
                <a:latin typeface="Calibri"/>
                <a:ea typeface="Calibri"/>
                <a:cs typeface="Calibri"/>
                <a:sym typeface="Calibri"/>
              </a:defRPr>
            </a:lvl3pPr>
            <a:lvl4pPr marL="1371600" marR="0" lvl="3"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4pPr>
            <a:lvl5pPr marL="1828800" marR="0" lvl="4"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5pPr>
            <a:lvl6pPr marL="2286000" marR="0" lvl="5"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6pPr>
            <a:lvl7pPr marL="2743200" marR="0" lvl="6"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7pPr>
            <a:lvl8pPr marL="3200400" marR="0" lvl="7"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8pPr>
            <a:lvl9pPr marL="3657600" marR="0" lvl="8"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30" name="Shape 30"/>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5" name="Shape 35"/>
          <p:cNvSpPr txBox="1">
            <a:spLocks noGrp="1"/>
          </p:cNvSpPr>
          <p:nvPr>
            <p:ph type="body" idx="1"/>
          </p:nvPr>
        </p:nvSpPr>
        <p:spPr>
          <a:xfrm>
            <a:off x="838200" y="1825625"/>
            <a:ext cx="5181600"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body" idx="2"/>
          </p:nvPr>
        </p:nvSpPr>
        <p:spPr>
          <a:xfrm>
            <a:off x="6172200" y="1825625"/>
            <a:ext cx="5181600"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839787"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2" name="Shape 42"/>
          <p:cNvSpPr txBox="1">
            <a:spLocks noGrp="1"/>
          </p:cNvSpPr>
          <p:nvPr>
            <p:ph type="body" idx="1"/>
          </p:nvPr>
        </p:nvSpPr>
        <p:spPr>
          <a:xfrm>
            <a:off x="839787" y="1681163"/>
            <a:ext cx="5157787" cy="823912"/>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body" idx="2"/>
          </p:nvPr>
        </p:nvSpPr>
        <p:spPr>
          <a:xfrm>
            <a:off x="839787" y="2505075"/>
            <a:ext cx="5157787" cy="368458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body" idx="3"/>
          </p:nvPr>
        </p:nvSpPr>
        <p:spPr>
          <a:xfrm>
            <a:off x="6172200" y="1681163"/>
            <a:ext cx="5183187" cy="823912"/>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4"/>
          </p:nvPr>
        </p:nvSpPr>
        <p:spPr>
          <a:xfrm>
            <a:off x="6172200" y="2505075"/>
            <a:ext cx="5183187" cy="368458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1" name="Shape 51"/>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4"/>
        <p:cNvGrpSpPr/>
        <p:nvPr/>
      </p:nvGrpSpPr>
      <p:grpSpPr>
        <a:xfrm>
          <a:off x="0" y="0"/>
          <a:ext cx="0" cy="0"/>
          <a:chOff x="0" y="0"/>
          <a:chExt cx="0" cy="0"/>
        </a:xfrm>
      </p:grpSpPr>
      <p:sp>
        <p:nvSpPr>
          <p:cNvPr id="55" name="Shape 55"/>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839787" y="457200"/>
            <a:ext cx="3932237"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32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0" name="Shape 60"/>
          <p:cNvSpPr txBox="1">
            <a:spLocks noGrp="1"/>
          </p:cNvSpPr>
          <p:nvPr>
            <p:ph type="body" idx="1"/>
          </p:nvPr>
        </p:nvSpPr>
        <p:spPr>
          <a:xfrm>
            <a:off x="5183187" y="987425"/>
            <a:ext cx="6172199" cy="4873624"/>
          </a:xfrm>
          <a:prstGeom prst="rect">
            <a:avLst/>
          </a:prstGeom>
          <a:noFill/>
          <a:ln>
            <a:noFill/>
          </a:ln>
        </p:spPr>
        <p:txBody>
          <a:bodyPr lIns="91425" tIns="91425" rIns="91425" bIns="91425" anchor="t" anchorCtr="0"/>
          <a:lstStyle>
            <a:lvl1pPr marL="228600" marR="0" lvl="0" indent="-25400" algn="l" rtl="0">
              <a:lnSpc>
                <a:spcPct val="90000"/>
              </a:lnSpc>
              <a:spcBef>
                <a:spcPts val="100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685800" marR="0" lvl="1" indent="-50800" algn="l" rtl="0">
              <a:lnSpc>
                <a:spcPct val="90000"/>
              </a:lnSpc>
              <a:spcBef>
                <a:spcPts val="5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body" idx="2"/>
          </p:nvPr>
        </p:nvSpPr>
        <p:spPr>
          <a:xfrm>
            <a:off x="839787" y="2057400"/>
            <a:ext cx="3932237" cy="3811588"/>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16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1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12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839787" y="457200"/>
            <a:ext cx="3932237"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32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7" name="Shape 67"/>
          <p:cNvSpPr>
            <a:spLocks noGrp="1"/>
          </p:cNvSpPr>
          <p:nvPr>
            <p:ph type="pic" idx="2"/>
          </p:nvPr>
        </p:nvSpPr>
        <p:spPr>
          <a:xfrm>
            <a:off x="5183187" y="987425"/>
            <a:ext cx="6172199" cy="4873624"/>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1"/>
          </p:nvPr>
        </p:nvSpPr>
        <p:spPr>
          <a:xfrm>
            <a:off x="839787" y="2057400"/>
            <a:ext cx="3932237" cy="3811588"/>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16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1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12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838200" y="1825625"/>
            <a:ext cx="10515599"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5.jpg"/><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ctrTitle"/>
          </p:nvPr>
        </p:nvSpPr>
        <p:spPr>
          <a:xfrm>
            <a:off x="147125" y="0"/>
            <a:ext cx="11940900" cy="3217800"/>
          </a:xfrm>
          <a:prstGeom prst="rect">
            <a:avLst/>
          </a:prstGeom>
          <a:noFill/>
          <a:ln>
            <a:noFill/>
          </a:ln>
        </p:spPr>
        <p:txBody>
          <a:bodyPr lIns="91425" tIns="45700" rIns="91425" bIns="45700" anchor="b" anchorCtr="0">
            <a:noAutofit/>
          </a:bodyPr>
          <a:lstStyle/>
          <a:p>
            <a:pPr marL="0" marR="0" lvl="0" indent="0" algn="ctr" rtl="0">
              <a:lnSpc>
                <a:spcPct val="90000"/>
              </a:lnSpc>
              <a:spcBef>
                <a:spcPts val="0"/>
              </a:spcBef>
              <a:buClr>
                <a:schemeClr val="dk1"/>
              </a:buClr>
              <a:buSzPct val="25000"/>
              <a:buFont typeface="Calibri"/>
              <a:buNone/>
            </a:pPr>
            <a:endParaRPr sz="4400"/>
          </a:p>
          <a:p>
            <a:pPr marL="0" marR="0" lvl="0" indent="0" algn="ctr" rtl="0">
              <a:lnSpc>
                <a:spcPct val="90000"/>
              </a:lnSpc>
              <a:spcBef>
                <a:spcPts val="0"/>
              </a:spcBef>
              <a:buClr>
                <a:schemeClr val="dk1"/>
              </a:buClr>
              <a:buSzPct val="25000"/>
              <a:buFont typeface="Calibri"/>
              <a:buNone/>
            </a:pPr>
            <a:endParaRPr sz="4400"/>
          </a:p>
          <a:p>
            <a:pPr marL="0" marR="0" lvl="0" indent="0" algn="ctr" rtl="0">
              <a:lnSpc>
                <a:spcPct val="90000"/>
              </a:lnSpc>
              <a:spcBef>
                <a:spcPts val="0"/>
              </a:spcBef>
              <a:buClr>
                <a:schemeClr val="dk1"/>
              </a:buClr>
              <a:buSzPct val="25000"/>
              <a:buFont typeface="Calibri"/>
              <a:buNone/>
            </a:pPr>
            <a:endParaRPr sz="4400"/>
          </a:p>
          <a:p>
            <a:pPr marL="0" marR="0" lvl="0" indent="0" algn="ctr" rtl="0">
              <a:lnSpc>
                <a:spcPct val="90000"/>
              </a:lnSpc>
              <a:spcBef>
                <a:spcPts val="0"/>
              </a:spcBef>
              <a:buClr>
                <a:schemeClr val="dk1"/>
              </a:buClr>
              <a:buSzPct val="25000"/>
              <a:buFont typeface="Calibri"/>
              <a:buNone/>
            </a:pPr>
            <a:endParaRPr sz="4400"/>
          </a:p>
          <a:p>
            <a:pPr marL="0" marR="0" lvl="0" indent="0" algn="ctr" rtl="0">
              <a:lnSpc>
                <a:spcPct val="90000"/>
              </a:lnSpc>
              <a:spcBef>
                <a:spcPts val="0"/>
              </a:spcBef>
              <a:buClr>
                <a:schemeClr val="dk1"/>
              </a:buClr>
              <a:buSzPct val="25000"/>
              <a:buFont typeface="Calibri"/>
              <a:buNone/>
            </a:pPr>
            <a:endParaRPr sz="4400"/>
          </a:p>
          <a:p>
            <a:pPr marL="0" marR="0" lvl="0" indent="0" algn="ctr" rtl="0">
              <a:lnSpc>
                <a:spcPct val="90000"/>
              </a:lnSpc>
              <a:spcBef>
                <a:spcPts val="0"/>
              </a:spcBef>
              <a:buClr>
                <a:schemeClr val="dk1"/>
              </a:buClr>
              <a:buSzPct val="25000"/>
              <a:buFont typeface="Calibri"/>
              <a:buNone/>
            </a:pPr>
            <a:r>
              <a:rPr lang="en-US" sz="4400" b="0" i="0" u="none" strike="noStrike" cap="none">
                <a:solidFill>
                  <a:schemeClr val="dk1"/>
                </a:solidFill>
                <a:latin typeface="Calibri"/>
                <a:ea typeface="Calibri"/>
                <a:cs typeface="Calibri"/>
                <a:sym typeface="Calibri"/>
              </a:rPr>
              <a:t>Earning Three Hours of GT Credit - </a:t>
            </a:r>
            <a:r>
              <a:rPr lang="en-US" sz="4400"/>
              <a:t>I</a:t>
            </a:r>
            <a:r>
              <a:rPr lang="en-US" sz="4400" b="0" i="0" u="none" strike="noStrike" cap="none">
                <a:solidFill>
                  <a:schemeClr val="dk1"/>
                </a:solidFill>
                <a:latin typeface="Calibri"/>
                <a:ea typeface="Calibri"/>
                <a:cs typeface="Calibri"/>
                <a:sym typeface="Calibri"/>
              </a:rPr>
              <a:t>nclude your name, grade and campus please</a:t>
            </a:r>
            <a:r>
              <a:rPr lang="en-US" sz="4400"/>
              <a:t> on this slide</a:t>
            </a:r>
          </a:p>
          <a:p>
            <a:pPr marL="0" marR="0" lvl="0" indent="0" algn="ctr" rtl="0">
              <a:lnSpc>
                <a:spcPct val="90000"/>
              </a:lnSpc>
              <a:spcBef>
                <a:spcPts val="0"/>
              </a:spcBef>
              <a:buClr>
                <a:schemeClr val="dk1"/>
              </a:buClr>
              <a:buSzPct val="25000"/>
              <a:buFont typeface="Calibri"/>
              <a:buNone/>
            </a:pPr>
            <a:r>
              <a:rPr lang="en-US" sz="4400" b="1" u="sng"/>
              <a:t>Example:</a:t>
            </a:r>
            <a:r>
              <a:rPr lang="en-US" sz="4400"/>
              <a:t> </a:t>
            </a:r>
            <a:r>
              <a:rPr lang="en-US" sz="4400" b="0" i="0" u="none" strike="noStrike" cap="none">
                <a:solidFill>
                  <a:schemeClr val="dk1"/>
                </a:solidFill>
                <a:latin typeface="Calibri"/>
                <a:ea typeface="Calibri"/>
                <a:cs typeface="Calibri"/>
                <a:sym typeface="Calibri"/>
              </a:rPr>
              <a:t/>
            </a:r>
            <a:br>
              <a:rPr lang="en-US" sz="4400" b="0" i="0" u="none" strike="noStrike" cap="none">
                <a:solidFill>
                  <a:schemeClr val="dk1"/>
                </a:solidFill>
                <a:latin typeface="Calibri"/>
                <a:ea typeface="Calibri"/>
                <a:cs typeface="Calibri"/>
                <a:sym typeface="Calibri"/>
              </a:rPr>
            </a:br>
            <a:r>
              <a:rPr lang="en-US" sz="5400" b="0" i="0" u="none" strike="noStrike" cap="none">
                <a:solidFill>
                  <a:schemeClr val="dk1"/>
                </a:solidFill>
                <a:latin typeface="Calibri"/>
                <a:ea typeface="Calibri"/>
                <a:cs typeface="Calibri"/>
                <a:sym typeface="Calibri"/>
              </a:rPr>
              <a:t>Slide 1: Title </a:t>
            </a:r>
            <a:r>
              <a:rPr lang="en-US" sz="6000" b="0" i="0" u="none" strike="noStrike" cap="none">
                <a:solidFill>
                  <a:schemeClr val="dk1"/>
                </a:solidFill>
                <a:latin typeface="Calibri"/>
                <a:ea typeface="Calibri"/>
                <a:cs typeface="Calibri"/>
                <a:sym typeface="Calibri"/>
              </a:rPr>
              <a:t>of Work Stations</a:t>
            </a:r>
          </a:p>
        </p:txBody>
      </p:sp>
      <p:sp>
        <p:nvSpPr>
          <p:cNvPr id="90" name="Shape 90"/>
          <p:cNvSpPr txBox="1">
            <a:spLocks noGrp="1"/>
          </p:cNvSpPr>
          <p:nvPr>
            <p:ph type="subTitle" idx="1"/>
          </p:nvPr>
        </p:nvSpPr>
        <p:spPr>
          <a:xfrm>
            <a:off x="1524000" y="3602037"/>
            <a:ext cx="9144000" cy="399946"/>
          </a:xfrm>
          <a:prstGeom prst="rect">
            <a:avLst/>
          </a:prstGeom>
          <a:noFill/>
          <a:ln>
            <a:noFill/>
          </a:ln>
        </p:spPr>
        <p:txBody>
          <a:bodyPr lIns="91425" tIns="45700" rIns="91425" bIns="45700" anchor="t" anchorCtr="0">
            <a:noAutofit/>
          </a:bodyPr>
          <a:lstStyle/>
          <a:p>
            <a:pPr marL="0" marR="0" lvl="0" indent="0" algn="ctr" rtl="0">
              <a:lnSpc>
                <a:spcPct val="80000"/>
              </a:lnSpc>
              <a:spcBef>
                <a:spcPts val="0"/>
              </a:spcBef>
              <a:buClr>
                <a:schemeClr val="dk1"/>
              </a:buClr>
              <a:buSzPct val="25000"/>
              <a:buFont typeface="Arial"/>
              <a:buNone/>
            </a:pPr>
            <a:r>
              <a:rPr lang="en-US" sz="2400" b="0" i="0" u="none" strike="noStrike" cap="none">
                <a:solidFill>
                  <a:schemeClr val="dk1"/>
                </a:solidFill>
                <a:latin typeface="Calibri"/>
                <a:ea typeface="Calibri"/>
                <a:cs typeface="Calibri"/>
                <a:sym typeface="Calibri"/>
              </a:rPr>
              <a:t>PowerPoint Template for Submission</a:t>
            </a:r>
          </a:p>
        </p:txBody>
      </p:sp>
      <p:sp>
        <p:nvSpPr>
          <p:cNvPr id="91" name="Shape 91"/>
          <p:cNvSpPr/>
          <p:nvPr/>
        </p:nvSpPr>
        <p:spPr>
          <a:xfrm>
            <a:off x="973776" y="4156364"/>
            <a:ext cx="2968830" cy="2363189"/>
          </a:xfrm>
          <a:prstGeom prst="rect">
            <a:avLst/>
          </a:prstGeom>
          <a:solidFill>
            <a:schemeClr val="accent1"/>
          </a:solidFill>
          <a:ln w="12700" cap="flat" cmpd="sng">
            <a:solidFill>
              <a:srgbClr val="42719B"/>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2400" b="1">
                <a:solidFill>
                  <a:srgbClr val="FF9900"/>
                </a:solidFill>
                <a:latin typeface="Calibri"/>
                <a:ea typeface="Calibri"/>
                <a:cs typeface="Calibri"/>
                <a:sym typeface="Calibri"/>
              </a:rPr>
              <a:t>Poetry- Week 1</a:t>
            </a:r>
          </a:p>
          <a:p>
            <a:pPr marL="0" marR="0" lvl="0" indent="0" algn="ctr" rtl="0">
              <a:spcBef>
                <a:spcPts val="0"/>
              </a:spcBef>
              <a:buSzPct val="25000"/>
              <a:buNone/>
            </a:pPr>
            <a:r>
              <a:rPr lang="en-US" sz="1800" b="0" i="0" u="none" strike="noStrike" cap="none">
                <a:solidFill>
                  <a:schemeClr val="lt1"/>
                </a:solidFill>
                <a:latin typeface="Calibri"/>
                <a:ea typeface="Calibri"/>
                <a:cs typeface="Calibri"/>
                <a:sym typeface="Calibri"/>
              </a:rPr>
              <a:t>Work Station 1</a:t>
            </a:r>
          </a:p>
        </p:txBody>
      </p:sp>
      <p:sp>
        <p:nvSpPr>
          <p:cNvPr id="92" name="Shape 92"/>
          <p:cNvSpPr/>
          <p:nvPr/>
        </p:nvSpPr>
        <p:spPr>
          <a:xfrm>
            <a:off x="4916383" y="4156364"/>
            <a:ext cx="2970315" cy="2363189"/>
          </a:xfrm>
          <a:prstGeom prst="rect">
            <a:avLst/>
          </a:prstGeom>
          <a:solidFill>
            <a:schemeClr val="accent1"/>
          </a:solidFill>
          <a:ln w="12700" cap="flat" cmpd="sng">
            <a:solidFill>
              <a:srgbClr val="42719B"/>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2400" b="1">
                <a:solidFill>
                  <a:srgbClr val="FF9900"/>
                </a:solidFill>
                <a:latin typeface="Calibri"/>
                <a:ea typeface="Calibri"/>
                <a:cs typeface="Calibri"/>
                <a:sym typeface="Calibri"/>
              </a:rPr>
              <a:t>Poetry - Week 2 </a:t>
            </a:r>
          </a:p>
          <a:p>
            <a:pPr marL="0" marR="0" lvl="0" indent="0" algn="ctr" rtl="0">
              <a:spcBef>
                <a:spcPts val="0"/>
              </a:spcBef>
              <a:buSzPct val="25000"/>
              <a:buNone/>
            </a:pPr>
            <a:r>
              <a:rPr lang="en-US" sz="1800" b="0" i="0" u="none" strike="noStrike" cap="none">
                <a:solidFill>
                  <a:schemeClr val="lt1"/>
                </a:solidFill>
                <a:latin typeface="Calibri"/>
                <a:ea typeface="Calibri"/>
                <a:cs typeface="Calibri"/>
                <a:sym typeface="Calibri"/>
              </a:rPr>
              <a:t>Work Station 2</a:t>
            </a:r>
          </a:p>
        </p:txBody>
      </p:sp>
      <p:sp>
        <p:nvSpPr>
          <p:cNvPr id="93" name="Shape 93"/>
          <p:cNvSpPr/>
          <p:nvPr/>
        </p:nvSpPr>
        <p:spPr>
          <a:xfrm>
            <a:off x="8540646" y="4156364"/>
            <a:ext cx="2970315" cy="2363189"/>
          </a:xfrm>
          <a:prstGeom prst="rect">
            <a:avLst/>
          </a:prstGeom>
          <a:solidFill>
            <a:schemeClr val="accent1"/>
          </a:solidFill>
          <a:ln w="12700" cap="flat" cmpd="sng">
            <a:solidFill>
              <a:srgbClr val="42719B"/>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800">
                <a:solidFill>
                  <a:schemeClr val="lt1"/>
                </a:solidFill>
                <a:latin typeface="Calibri"/>
                <a:ea typeface="Calibri"/>
                <a:cs typeface="Calibri"/>
                <a:sym typeface="Calibri"/>
              </a:rPr>
              <a:t> </a:t>
            </a:r>
            <a:r>
              <a:rPr lang="en-US" sz="2400" b="1">
                <a:solidFill>
                  <a:srgbClr val="FF9900"/>
                </a:solidFill>
                <a:latin typeface="Calibri"/>
                <a:ea typeface="Calibri"/>
                <a:cs typeface="Calibri"/>
                <a:sym typeface="Calibri"/>
              </a:rPr>
              <a:t>Geometry</a:t>
            </a:r>
          </a:p>
          <a:p>
            <a:pPr marL="0" marR="0" lvl="0" indent="0" algn="ctr" rtl="0">
              <a:spcBef>
                <a:spcPts val="0"/>
              </a:spcBef>
              <a:buSzPct val="25000"/>
              <a:buNone/>
            </a:pPr>
            <a:r>
              <a:rPr lang="en-US" sz="1800" b="0" i="0" u="none" strike="noStrike" cap="none">
                <a:solidFill>
                  <a:schemeClr val="lt1"/>
                </a:solidFill>
                <a:latin typeface="Calibri"/>
                <a:ea typeface="Calibri"/>
                <a:cs typeface="Calibri"/>
                <a:sym typeface="Calibri"/>
              </a:rPr>
              <a:t>Work Station 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384312" y="365125"/>
            <a:ext cx="11158329"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4400" b="0" i="0" u="none" strike="noStrike" cap="none">
                <a:solidFill>
                  <a:schemeClr val="dk1"/>
                </a:solidFill>
                <a:latin typeface="Calibri"/>
                <a:ea typeface="Calibri"/>
                <a:cs typeface="Calibri"/>
                <a:sym typeface="Calibri"/>
              </a:rPr>
              <a:t>Slide 2: Documentation  of Student Participation</a:t>
            </a:r>
          </a:p>
        </p:txBody>
      </p:sp>
      <p:sp>
        <p:nvSpPr>
          <p:cNvPr id="100" name="Shape 100"/>
          <p:cNvSpPr txBox="1">
            <a:spLocks noGrp="1"/>
          </p:cNvSpPr>
          <p:nvPr>
            <p:ph type="body" idx="1"/>
          </p:nvPr>
        </p:nvSpPr>
        <p:spPr>
          <a:xfrm>
            <a:off x="838200" y="1825625"/>
            <a:ext cx="10515599" cy="4351338"/>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endParaRPr sz="2800" b="0" i="0" u="none" strike="noStrike" cap="none">
              <a:solidFill>
                <a:schemeClr val="dk1"/>
              </a:solidFill>
              <a:latin typeface="Calibri"/>
              <a:ea typeface="Calibri"/>
              <a:cs typeface="Calibri"/>
              <a:sym typeface="Calibri"/>
            </a:endParaRPr>
          </a:p>
          <a:p>
            <a:pPr marL="228600" marR="0" lvl="0" indent="-228600" algn="l" rtl="0">
              <a:lnSpc>
                <a:spcPct val="90000"/>
              </a:lnSpc>
              <a:spcBef>
                <a:spcPts val="1000"/>
              </a:spcBef>
              <a:spcAft>
                <a:spcPts val="0"/>
              </a:spcAft>
              <a:buClr>
                <a:schemeClr val="dk1"/>
              </a:buClr>
              <a:buSzPct val="100000"/>
              <a:buFont typeface="Arial"/>
              <a:buNone/>
            </a:pPr>
            <a:endParaRPr sz="2800" b="0" i="0" u="none" strike="noStrike" cap="none">
              <a:solidFill>
                <a:schemeClr val="dk1"/>
              </a:solidFill>
              <a:latin typeface="Calibri"/>
              <a:ea typeface="Calibri"/>
              <a:cs typeface="Calibri"/>
              <a:sym typeface="Calibri"/>
            </a:endParaRPr>
          </a:p>
          <a:p>
            <a:pPr marL="228600" marR="0" lvl="0" indent="-228600" algn="l" rtl="0">
              <a:lnSpc>
                <a:spcPct val="90000"/>
              </a:lnSpc>
              <a:spcBef>
                <a:spcPts val="1000"/>
              </a:spcBef>
              <a:spcAft>
                <a:spcPts val="0"/>
              </a:spcAft>
              <a:buClr>
                <a:schemeClr val="dk1"/>
              </a:buClr>
              <a:buSzPct val="100000"/>
              <a:buFont typeface="Arial"/>
              <a:buNone/>
            </a:pPr>
            <a:endParaRPr sz="2800" b="0" i="0" u="none" strike="noStrike" cap="none">
              <a:solidFill>
                <a:schemeClr val="dk1"/>
              </a:solidFill>
              <a:latin typeface="Calibri"/>
              <a:ea typeface="Calibri"/>
              <a:cs typeface="Calibri"/>
              <a:sym typeface="Calibri"/>
            </a:endParaRPr>
          </a:p>
          <a:p>
            <a:pPr marL="228600" marR="0" lvl="0" indent="-228600" algn="l" rtl="0">
              <a:lnSpc>
                <a:spcPct val="90000"/>
              </a:lnSpc>
              <a:spcBef>
                <a:spcPts val="1000"/>
              </a:spcBef>
              <a:buClr>
                <a:schemeClr val="dk1"/>
              </a:buClr>
              <a:buSzPct val="100000"/>
              <a:buFont typeface="Arial"/>
              <a:buNone/>
            </a:pPr>
            <a:endParaRPr sz="2800" b="0" i="0" u="none" strike="noStrike" cap="none">
              <a:solidFill>
                <a:schemeClr val="dk1"/>
              </a:solidFill>
              <a:latin typeface="Calibri"/>
              <a:ea typeface="Calibri"/>
              <a:cs typeface="Calibri"/>
              <a:sym typeface="Calibri"/>
            </a:endParaRPr>
          </a:p>
        </p:txBody>
      </p:sp>
      <p:sp>
        <p:nvSpPr>
          <p:cNvPr id="101" name="Shape 101"/>
          <p:cNvSpPr/>
          <p:nvPr/>
        </p:nvSpPr>
        <p:spPr>
          <a:xfrm>
            <a:off x="1171575" y="2285999"/>
            <a:ext cx="2343150" cy="3300413"/>
          </a:xfrm>
          <a:prstGeom prst="rect">
            <a:avLst/>
          </a:prstGeom>
          <a:solidFill>
            <a:schemeClr val="accent1"/>
          </a:solidFill>
          <a:ln w="12700" cap="flat" cmpd="sng">
            <a:solidFill>
              <a:srgbClr val="42719B"/>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a:p>
            <a:pPr marL="0" marR="0" lvl="0" indent="0" algn="ctr" rtl="0">
              <a:spcBef>
                <a:spcPts val="0"/>
              </a:spcBef>
              <a:buNone/>
            </a:pPr>
            <a:endParaRPr sz="1800">
              <a:solidFill>
                <a:schemeClr val="lt1"/>
              </a:solidFill>
              <a:latin typeface="Calibri"/>
              <a:ea typeface="Calibri"/>
              <a:cs typeface="Calibri"/>
              <a:sym typeface="Calibri"/>
            </a:endParaRPr>
          </a:p>
          <a:p>
            <a:pPr marL="0" marR="0" lvl="0" indent="0" algn="ctr" rtl="0">
              <a:spcBef>
                <a:spcPts val="0"/>
              </a:spcBef>
              <a:buNone/>
            </a:pPr>
            <a:endParaRPr sz="1800">
              <a:solidFill>
                <a:schemeClr val="lt1"/>
              </a:solidFill>
              <a:latin typeface="Calibri"/>
              <a:ea typeface="Calibri"/>
              <a:cs typeface="Calibri"/>
              <a:sym typeface="Calibri"/>
            </a:endParaRPr>
          </a:p>
          <a:p>
            <a:pPr marL="0" marR="0" lvl="0" indent="0" algn="ctr" rtl="0">
              <a:spcBef>
                <a:spcPts val="0"/>
              </a:spcBef>
              <a:buNone/>
            </a:pPr>
            <a:endParaRPr sz="1800">
              <a:solidFill>
                <a:schemeClr val="lt1"/>
              </a:solidFill>
              <a:latin typeface="Calibri"/>
              <a:ea typeface="Calibri"/>
              <a:cs typeface="Calibri"/>
              <a:sym typeface="Calibri"/>
            </a:endParaRPr>
          </a:p>
          <a:p>
            <a:pPr marL="0" marR="0" lvl="0" indent="0" algn="ctr" rtl="0">
              <a:spcBef>
                <a:spcPts val="0"/>
              </a:spcBef>
              <a:buNone/>
            </a:pPr>
            <a:endParaRPr sz="1800">
              <a:solidFill>
                <a:schemeClr val="lt1"/>
              </a:solidFill>
              <a:latin typeface="Calibri"/>
              <a:ea typeface="Calibri"/>
              <a:cs typeface="Calibri"/>
              <a:sym typeface="Calibri"/>
            </a:endParaRPr>
          </a:p>
          <a:p>
            <a:pPr marL="0" marR="0" lvl="0" indent="0" algn="ctr" rtl="0">
              <a:spcBef>
                <a:spcPts val="0"/>
              </a:spcBef>
              <a:buNone/>
            </a:pPr>
            <a:endParaRPr sz="1800">
              <a:solidFill>
                <a:schemeClr val="lt1"/>
              </a:solidFill>
              <a:latin typeface="Calibri"/>
              <a:ea typeface="Calibri"/>
              <a:cs typeface="Calibri"/>
              <a:sym typeface="Calibri"/>
            </a:endParaRPr>
          </a:p>
          <a:p>
            <a:pPr marL="0" marR="0" lvl="0" indent="0" algn="ctr" rtl="0">
              <a:spcBef>
                <a:spcPts val="0"/>
              </a:spcBef>
              <a:buNone/>
            </a:pPr>
            <a:endParaRPr sz="1800">
              <a:solidFill>
                <a:schemeClr val="lt1"/>
              </a:solidFill>
              <a:latin typeface="Calibri"/>
              <a:ea typeface="Calibri"/>
              <a:cs typeface="Calibri"/>
              <a:sym typeface="Calibri"/>
            </a:endParaRPr>
          </a:p>
          <a:p>
            <a:pPr marL="0" marR="0" lvl="0" indent="0" algn="ctr" rtl="0">
              <a:spcBef>
                <a:spcPts val="0"/>
              </a:spcBef>
              <a:buNone/>
            </a:pPr>
            <a:endParaRPr sz="1800">
              <a:solidFill>
                <a:schemeClr val="lt1"/>
              </a:solidFill>
              <a:latin typeface="Calibri"/>
              <a:ea typeface="Calibri"/>
              <a:cs typeface="Calibri"/>
              <a:sym typeface="Calibri"/>
            </a:endParaRPr>
          </a:p>
          <a:p>
            <a:pPr marL="0" marR="0" lvl="0" indent="0" algn="ctr" rtl="0">
              <a:spcBef>
                <a:spcPts val="0"/>
              </a:spcBef>
              <a:buNone/>
            </a:pPr>
            <a:endParaRPr sz="1800">
              <a:solidFill>
                <a:schemeClr val="lt1"/>
              </a:solidFill>
              <a:latin typeface="Calibri"/>
              <a:ea typeface="Calibri"/>
              <a:cs typeface="Calibri"/>
              <a:sym typeface="Calibri"/>
            </a:endParaRPr>
          </a:p>
          <a:p>
            <a:pPr marL="0" marR="0" lvl="0" indent="0" algn="ctr" rtl="0">
              <a:spcBef>
                <a:spcPts val="0"/>
              </a:spcBef>
              <a:buSzPct val="25000"/>
              <a:buNone/>
            </a:pPr>
            <a:r>
              <a:rPr lang="en-US" sz="1800" b="0" i="0" u="none" strike="noStrike" cap="none">
                <a:solidFill>
                  <a:schemeClr val="lt1"/>
                </a:solidFill>
                <a:latin typeface="Calibri"/>
                <a:ea typeface="Calibri"/>
                <a:cs typeface="Calibri"/>
                <a:sym typeface="Calibri"/>
              </a:rPr>
              <a:t>Work Station 1</a:t>
            </a:r>
          </a:p>
        </p:txBody>
      </p:sp>
      <p:sp>
        <p:nvSpPr>
          <p:cNvPr id="102" name="Shape 102"/>
          <p:cNvSpPr/>
          <p:nvPr/>
        </p:nvSpPr>
        <p:spPr>
          <a:xfrm>
            <a:off x="4987675" y="2285987"/>
            <a:ext cx="2343300" cy="3300300"/>
          </a:xfrm>
          <a:prstGeom prst="rect">
            <a:avLst/>
          </a:prstGeom>
          <a:solidFill>
            <a:schemeClr val="accent1"/>
          </a:solidFill>
          <a:ln w="12700" cap="flat" cmpd="sng">
            <a:solidFill>
              <a:srgbClr val="42719B"/>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a:p>
            <a:pPr marL="0" marR="0" lvl="0" indent="0" algn="ctr" rtl="0">
              <a:spcBef>
                <a:spcPts val="0"/>
              </a:spcBef>
              <a:buNone/>
            </a:pPr>
            <a:endParaRPr sz="1800">
              <a:solidFill>
                <a:schemeClr val="lt1"/>
              </a:solidFill>
              <a:latin typeface="Calibri"/>
              <a:ea typeface="Calibri"/>
              <a:cs typeface="Calibri"/>
              <a:sym typeface="Calibri"/>
            </a:endParaRPr>
          </a:p>
          <a:p>
            <a:pPr marL="0" marR="0" lvl="0" indent="0" algn="ctr" rtl="0">
              <a:spcBef>
                <a:spcPts val="0"/>
              </a:spcBef>
              <a:buNone/>
            </a:pPr>
            <a:endParaRPr sz="1800">
              <a:solidFill>
                <a:schemeClr val="lt1"/>
              </a:solidFill>
              <a:latin typeface="Calibri"/>
              <a:ea typeface="Calibri"/>
              <a:cs typeface="Calibri"/>
              <a:sym typeface="Calibri"/>
            </a:endParaRPr>
          </a:p>
          <a:p>
            <a:pPr marL="0" marR="0" lvl="0" indent="0" algn="ctr" rtl="0">
              <a:spcBef>
                <a:spcPts val="0"/>
              </a:spcBef>
              <a:buNone/>
            </a:pPr>
            <a:endParaRPr sz="1800">
              <a:solidFill>
                <a:schemeClr val="lt1"/>
              </a:solidFill>
              <a:latin typeface="Calibri"/>
              <a:ea typeface="Calibri"/>
              <a:cs typeface="Calibri"/>
              <a:sym typeface="Calibri"/>
            </a:endParaRPr>
          </a:p>
          <a:p>
            <a:pPr marL="0" marR="0" lvl="0" indent="0" algn="ctr" rtl="0">
              <a:spcBef>
                <a:spcPts val="0"/>
              </a:spcBef>
              <a:buNone/>
            </a:pPr>
            <a:endParaRPr sz="1800">
              <a:solidFill>
                <a:schemeClr val="lt1"/>
              </a:solidFill>
              <a:latin typeface="Calibri"/>
              <a:ea typeface="Calibri"/>
              <a:cs typeface="Calibri"/>
              <a:sym typeface="Calibri"/>
            </a:endParaRPr>
          </a:p>
          <a:p>
            <a:pPr marL="0" marR="0" lvl="0" indent="0" algn="ctr" rtl="0">
              <a:spcBef>
                <a:spcPts val="0"/>
              </a:spcBef>
              <a:buNone/>
            </a:pPr>
            <a:endParaRPr sz="1800">
              <a:solidFill>
                <a:schemeClr val="lt1"/>
              </a:solidFill>
              <a:latin typeface="Calibri"/>
              <a:ea typeface="Calibri"/>
              <a:cs typeface="Calibri"/>
              <a:sym typeface="Calibri"/>
            </a:endParaRPr>
          </a:p>
          <a:p>
            <a:pPr marL="0" marR="0" lvl="0" indent="0" algn="ctr" rtl="0">
              <a:spcBef>
                <a:spcPts val="0"/>
              </a:spcBef>
              <a:buNone/>
            </a:pPr>
            <a:endParaRPr sz="1800">
              <a:solidFill>
                <a:schemeClr val="lt1"/>
              </a:solidFill>
              <a:latin typeface="Calibri"/>
              <a:ea typeface="Calibri"/>
              <a:cs typeface="Calibri"/>
              <a:sym typeface="Calibri"/>
            </a:endParaRPr>
          </a:p>
          <a:p>
            <a:pPr marL="0" marR="0" lvl="0" indent="0" algn="ctr" rtl="0">
              <a:spcBef>
                <a:spcPts val="0"/>
              </a:spcBef>
              <a:buNone/>
            </a:pPr>
            <a:endParaRPr sz="1800">
              <a:solidFill>
                <a:schemeClr val="lt1"/>
              </a:solidFill>
              <a:latin typeface="Calibri"/>
              <a:ea typeface="Calibri"/>
              <a:cs typeface="Calibri"/>
              <a:sym typeface="Calibri"/>
            </a:endParaRPr>
          </a:p>
          <a:p>
            <a:pPr marL="0" marR="0" lvl="0" indent="0" algn="ctr" rtl="0">
              <a:spcBef>
                <a:spcPts val="0"/>
              </a:spcBef>
              <a:buNone/>
            </a:pPr>
            <a:endParaRPr sz="1800">
              <a:solidFill>
                <a:schemeClr val="lt1"/>
              </a:solidFill>
              <a:latin typeface="Calibri"/>
              <a:ea typeface="Calibri"/>
              <a:cs typeface="Calibri"/>
              <a:sym typeface="Calibri"/>
            </a:endParaRPr>
          </a:p>
          <a:p>
            <a:pPr marL="0" marR="0" lvl="0" indent="0" algn="ctr" rtl="0">
              <a:spcBef>
                <a:spcPts val="0"/>
              </a:spcBef>
              <a:buSzPct val="25000"/>
              <a:buNone/>
            </a:pPr>
            <a:r>
              <a:rPr lang="en-US" sz="1800" b="0" i="0" u="none" strike="noStrike" cap="none">
                <a:solidFill>
                  <a:schemeClr val="lt1"/>
                </a:solidFill>
                <a:latin typeface="Calibri"/>
                <a:ea typeface="Calibri"/>
                <a:cs typeface="Calibri"/>
                <a:sym typeface="Calibri"/>
              </a:rPr>
              <a:t>Work Station 2</a:t>
            </a:r>
          </a:p>
        </p:txBody>
      </p:sp>
      <p:sp>
        <p:nvSpPr>
          <p:cNvPr id="103" name="Shape 103"/>
          <p:cNvSpPr/>
          <p:nvPr/>
        </p:nvSpPr>
        <p:spPr>
          <a:xfrm>
            <a:off x="9010650" y="2285999"/>
            <a:ext cx="2343150" cy="3300413"/>
          </a:xfrm>
          <a:prstGeom prst="rect">
            <a:avLst/>
          </a:prstGeom>
          <a:solidFill>
            <a:schemeClr val="accent1"/>
          </a:solidFill>
          <a:ln w="12700" cap="flat" cmpd="sng">
            <a:solidFill>
              <a:srgbClr val="42719B"/>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a:p>
            <a:pPr marL="0" marR="0" lvl="0" indent="0" algn="ctr" rtl="0">
              <a:spcBef>
                <a:spcPts val="0"/>
              </a:spcBef>
              <a:buNone/>
            </a:pPr>
            <a:endParaRPr sz="1800">
              <a:solidFill>
                <a:schemeClr val="lt1"/>
              </a:solidFill>
              <a:latin typeface="Calibri"/>
              <a:ea typeface="Calibri"/>
              <a:cs typeface="Calibri"/>
              <a:sym typeface="Calibri"/>
            </a:endParaRPr>
          </a:p>
          <a:p>
            <a:pPr marL="0" marR="0" lvl="0" indent="0" algn="ctr" rtl="0">
              <a:spcBef>
                <a:spcPts val="0"/>
              </a:spcBef>
              <a:buNone/>
            </a:pPr>
            <a:endParaRPr sz="1800">
              <a:solidFill>
                <a:schemeClr val="lt1"/>
              </a:solidFill>
              <a:latin typeface="Calibri"/>
              <a:ea typeface="Calibri"/>
              <a:cs typeface="Calibri"/>
              <a:sym typeface="Calibri"/>
            </a:endParaRPr>
          </a:p>
          <a:p>
            <a:pPr marL="0" marR="0" lvl="0" indent="0" algn="ctr" rtl="0">
              <a:spcBef>
                <a:spcPts val="0"/>
              </a:spcBef>
              <a:buNone/>
            </a:pPr>
            <a:endParaRPr sz="1800">
              <a:solidFill>
                <a:schemeClr val="lt1"/>
              </a:solidFill>
              <a:latin typeface="Calibri"/>
              <a:ea typeface="Calibri"/>
              <a:cs typeface="Calibri"/>
              <a:sym typeface="Calibri"/>
            </a:endParaRPr>
          </a:p>
          <a:p>
            <a:pPr marL="0" marR="0" lvl="0" indent="0" algn="ctr" rtl="0">
              <a:spcBef>
                <a:spcPts val="0"/>
              </a:spcBef>
              <a:buNone/>
            </a:pPr>
            <a:endParaRPr sz="1800">
              <a:solidFill>
                <a:schemeClr val="lt1"/>
              </a:solidFill>
              <a:latin typeface="Calibri"/>
              <a:ea typeface="Calibri"/>
              <a:cs typeface="Calibri"/>
              <a:sym typeface="Calibri"/>
            </a:endParaRPr>
          </a:p>
          <a:p>
            <a:pPr marL="0" marR="0" lvl="0" indent="0" algn="ctr" rtl="0">
              <a:spcBef>
                <a:spcPts val="0"/>
              </a:spcBef>
              <a:buNone/>
            </a:pPr>
            <a:endParaRPr sz="1800">
              <a:solidFill>
                <a:schemeClr val="lt1"/>
              </a:solidFill>
              <a:latin typeface="Calibri"/>
              <a:ea typeface="Calibri"/>
              <a:cs typeface="Calibri"/>
              <a:sym typeface="Calibri"/>
            </a:endParaRPr>
          </a:p>
          <a:p>
            <a:pPr marL="0" marR="0" lvl="0" indent="0" algn="ctr" rtl="0">
              <a:spcBef>
                <a:spcPts val="0"/>
              </a:spcBef>
              <a:buNone/>
            </a:pPr>
            <a:endParaRPr sz="1800">
              <a:solidFill>
                <a:schemeClr val="lt1"/>
              </a:solidFill>
              <a:latin typeface="Calibri"/>
              <a:ea typeface="Calibri"/>
              <a:cs typeface="Calibri"/>
              <a:sym typeface="Calibri"/>
            </a:endParaRPr>
          </a:p>
          <a:p>
            <a:pPr marL="0" marR="0" lvl="0" indent="0" algn="ctr" rtl="0">
              <a:spcBef>
                <a:spcPts val="0"/>
              </a:spcBef>
              <a:buNone/>
            </a:pPr>
            <a:endParaRPr sz="1800">
              <a:solidFill>
                <a:schemeClr val="lt1"/>
              </a:solidFill>
              <a:latin typeface="Calibri"/>
              <a:ea typeface="Calibri"/>
              <a:cs typeface="Calibri"/>
              <a:sym typeface="Calibri"/>
            </a:endParaRPr>
          </a:p>
          <a:p>
            <a:pPr marL="0" marR="0" lvl="0" indent="0" algn="ctr" rtl="0">
              <a:spcBef>
                <a:spcPts val="0"/>
              </a:spcBef>
              <a:buNone/>
            </a:pPr>
            <a:endParaRPr sz="1800">
              <a:solidFill>
                <a:schemeClr val="lt1"/>
              </a:solidFill>
              <a:latin typeface="Calibri"/>
              <a:ea typeface="Calibri"/>
              <a:cs typeface="Calibri"/>
              <a:sym typeface="Calibri"/>
            </a:endParaRPr>
          </a:p>
          <a:p>
            <a:pPr marL="0" marR="0" lvl="0" indent="0" algn="ctr" rtl="0">
              <a:spcBef>
                <a:spcPts val="0"/>
              </a:spcBef>
              <a:buSzPct val="25000"/>
              <a:buNone/>
            </a:pPr>
            <a:r>
              <a:rPr lang="en-US" sz="1800" b="0" i="0" u="none" strike="noStrike" cap="none">
                <a:solidFill>
                  <a:schemeClr val="lt1"/>
                </a:solidFill>
                <a:latin typeface="Calibri"/>
                <a:ea typeface="Calibri"/>
                <a:cs typeface="Calibri"/>
                <a:sym typeface="Calibri"/>
              </a:rPr>
              <a:t>Work Station 3</a:t>
            </a:r>
          </a:p>
        </p:txBody>
      </p:sp>
      <p:pic>
        <p:nvPicPr>
          <p:cNvPr id="104" name="Shape 104" descr="Image result for student examples of haiku poems"/>
          <p:cNvPicPr preferRelativeResize="0"/>
          <p:nvPr/>
        </p:nvPicPr>
        <p:blipFill>
          <a:blip r:embed="rId3">
            <a:alphaModFix/>
          </a:blip>
          <a:stretch>
            <a:fillRect/>
          </a:stretch>
        </p:blipFill>
        <p:spPr>
          <a:xfrm>
            <a:off x="1047750" y="2760600"/>
            <a:ext cx="2466975" cy="1847850"/>
          </a:xfrm>
          <a:prstGeom prst="rect">
            <a:avLst/>
          </a:prstGeom>
          <a:noFill/>
          <a:ln>
            <a:noFill/>
          </a:ln>
        </p:spPr>
      </p:pic>
      <p:pic>
        <p:nvPicPr>
          <p:cNvPr id="105" name="Shape 105" descr="Image result for student examples of personification"/>
          <p:cNvPicPr preferRelativeResize="0"/>
          <p:nvPr/>
        </p:nvPicPr>
        <p:blipFill>
          <a:blip r:embed="rId4">
            <a:alphaModFix/>
          </a:blip>
          <a:stretch>
            <a:fillRect/>
          </a:stretch>
        </p:blipFill>
        <p:spPr>
          <a:xfrm>
            <a:off x="4891087" y="2732025"/>
            <a:ext cx="2409825" cy="1905000"/>
          </a:xfrm>
          <a:prstGeom prst="rect">
            <a:avLst/>
          </a:prstGeom>
          <a:noFill/>
          <a:ln>
            <a:noFill/>
          </a:ln>
        </p:spPr>
      </p:pic>
      <p:pic>
        <p:nvPicPr>
          <p:cNvPr id="106" name="Shape 106" descr="Image result for student examples of geometry"/>
          <p:cNvPicPr preferRelativeResize="0"/>
          <p:nvPr/>
        </p:nvPicPr>
        <p:blipFill>
          <a:blip r:embed="rId5">
            <a:alphaModFix/>
          </a:blip>
          <a:stretch>
            <a:fillRect/>
          </a:stretch>
        </p:blipFill>
        <p:spPr>
          <a:xfrm>
            <a:off x="8943975" y="2505075"/>
            <a:ext cx="2476500" cy="18478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838200" y="365125"/>
            <a:ext cx="10515600" cy="998100"/>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4400" b="0" i="0" u="none" strike="noStrike" cap="none">
                <a:solidFill>
                  <a:schemeClr val="dk1"/>
                </a:solidFill>
                <a:latin typeface="Calibri"/>
                <a:ea typeface="Calibri"/>
                <a:cs typeface="Calibri"/>
                <a:sym typeface="Calibri"/>
              </a:rPr>
              <a:t>Slide 3: Work Station 1 </a:t>
            </a:r>
            <a:r>
              <a:rPr lang="en-US"/>
              <a:t>Summary </a:t>
            </a:r>
            <a:r>
              <a:rPr lang="en-US" sz="4400" b="0" i="0" u="none" strike="noStrike" cap="none">
                <a:solidFill>
                  <a:schemeClr val="dk1"/>
                </a:solidFill>
                <a:latin typeface="Calibri"/>
                <a:ea typeface="Calibri"/>
                <a:cs typeface="Calibri"/>
                <a:sym typeface="Calibri"/>
              </a:rPr>
              <a:t/>
            </a:r>
            <a:br>
              <a:rPr lang="en-US" sz="4400" b="0" i="0" u="none" strike="noStrike" cap="none">
                <a:solidFill>
                  <a:schemeClr val="dk1"/>
                </a:solidFill>
                <a:latin typeface="Calibri"/>
                <a:ea typeface="Calibri"/>
                <a:cs typeface="Calibri"/>
                <a:sym typeface="Calibri"/>
              </a:rPr>
            </a:br>
            <a:endParaRPr lang="en-US" sz="4400" b="0" i="0" u="none" strike="noStrike" cap="none">
              <a:solidFill>
                <a:schemeClr val="dk1"/>
              </a:solidFill>
              <a:latin typeface="Calibri"/>
              <a:ea typeface="Calibri"/>
              <a:cs typeface="Calibri"/>
              <a:sym typeface="Calibri"/>
            </a:endParaRPr>
          </a:p>
        </p:txBody>
      </p:sp>
      <p:sp>
        <p:nvSpPr>
          <p:cNvPr id="112" name="Shape 112"/>
          <p:cNvSpPr txBox="1">
            <a:spLocks noGrp="1"/>
          </p:cNvSpPr>
          <p:nvPr>
            <p:ph type="body" idx="1"/>
          </p:nvPr>
        </p:nvSpPr>
        <p:spPr>
          <a:xfrm>
            <a:off x="612900" y="1479375"/>
            <a:ext cx="5856000" cy="5378700"/>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buClr>
                <a:schemeClr val="dk1"/>
              </a:buClr>
              <a:buSzPct val="100000"/>
              <a:buFont typeface="Arial"/>
              <a:buNone/>
            </a:pPr>
            <a:r>
              <a:rPr lang="en-US"/>
              <a:t>Which objective did you focus on?</a:t>
            </a:r>
          </a:p>
          <a:p>
            <a:pPr marL="228600" marR="0" lvl="0" indent="-228600" algn="l" rtl="0">
              <a:lnSpc>
                <a:spcPct val="90000"/>
              </a:lnSpc>
              <a:spcBef>
                <a:spcPts val="0"/>
              </a:spcBef>
              <a:buClr>
                <a:schemeClr val="dk1"/>
              </a:buClr>
              <a:buSzPct val="116666"/>
              <a:buFont typeface="Arial"/>
              <a:buNone/>
            </a:pPr>
            <a:r>
              <a:rPr lang="en-US" sz="2400" b="1">
                <a:solidFill>
                  <a:srgbClr val="FF9900"/>
                </a:solidFill>
              </a:rPr>
              <a:t>3.18(B) write poems that convey sensory details using the conventions of poetry (e.g., rhyme, meter, patterns of verse)</a:t>
            </a:r>
          </a:p>
          <a:p>
            <a:pPr marL="228600" marR="0" lvl="0" indent="-228600" algn="l" rtl="0">
              <a:lnSpc>
                <a:spcPct val="90000"/>
              </a:lnSpc>
              <a:spcBef>
                <a:spcPts val="0"/>
              </a:spcBef>
              <a:buClr>
                <a:schemeClr val="dk1"/>
              </a:buClr>
              <a:buSzPct val="100000"/>
              <a:buFont typeface="Arial"/>
              <a:buNone/>
            </a:pPr>
            <a:endParaRPr/>
          </a:p>
          <a:p>
            <a:pPr marL="228600" marR="0" lvl="0" indent="-228600" algn="l" rtl="0">
              <a:lnSpc>
                <a:spcPct val="90000"/>
              </a:lnSpc>
              <a:spcBef>
                <a:spcPts val="0"/>
              </a:spcBef>
              <a:buClr>
                <a:schemeClr val="dk1"/>
              </a:buClr>
              <a:buSzPct val="107692"/>
              <a:buFont typeface="Arial"/>
              <a:buNone/>
            </a:pPr>
            <a:r>
              <a:rPr lang="en-US"/>
              <a:t>Which differentiation process did you use? </a:t>
            </a:r>
            <a:r>
              <a:rPr lang="en-US" sz="2600" b="1">
                <a:solidFill>
                  <a:srgbClr val="FF9900"/>
                </a:solidFill>
              </a:rPr>
              <a:t> In the poetry example, I could differentiate in the process. For example, I could have given the student 2 or 3 depth and complexity icons and said choose 1 to use to compose your poem.  </a:t>
            </a:r>
          </a:p>
          <a:p>
            <a:pPr marL="228600" marR="0" lvl="0" indent="-228600" algn="l" rtl="0">
              <a:lnSpc>
                <a:spcPct val="90000"/>
              </a:lnSpc>
              <a:spcBef>
                <a:spcPts val="0"/>
              </a:spcBef>
              <a:buClr>
                <a:schemeClr val="dk1"/>
              </a:buClr>
              <a:buSzPct val="100000"/>
              <a:buFont typeface="Arial"/>
              <a:buNone/>
            </a:pPr>
            <a:endParaRPr/>
          </a:p>
        </p:txBody>
      </p:sp>
      <p:sp>
        <p:nvSpPr>
          <p:cNvPr id="113" name="Shape 113"/>
          <p:cNvSpPr txBox="1">
            <a:spLocks noGrp="1"/>
          </p:cNvSpPr>
          <p:nvPr>
            <p:ph type="body" idx="2"/>
          </p:nvPr>
        </p:nvSpPr>
        <p:spPr>
          <a:xfrm>
            <a:off x="6627300" y="1154250"/>
            <a:ext cx="5334000" cy="4549500"/>
          </a:xfrm>
          <a:prstGeom prst="rect">
            <a:avLst/>
          </a:prstGeom>
        </p:spPr>
        <p:txBody>
          <a:bodyPr lIns="91425" tIns="91425" rIns="91425" bIns="91425" anchor="t" anchorCtr="0">
            <a:noAutofit/>
          </a:bodyPr>
          <a:lstStyle/>
          <a:p>
            <a:pPr lvl="0">
              <a:spcBef>
                <a:spcPts val="0"/>
              </a:spcBef>
              <a:buNone/>
            </a:pPr>
            <a:r>
              <a:rPr lang="en-US"/>
              <a:t>Add photo of process here:</a:t>
            </a:r>
          </a:p>
        </p:txBody>
      </p:sp>
      <p:pic>
        <p:nvPicPr>
          <p:cNvPr id="114" name="Shape 114" descr="Image result for differentiation strategies for GT"/>
          <p:cNvPicPr preferRelativeResize="0"/>
          <p:nvPr/>
        </p:nvPicPr>
        <p:blipFill>
          <a:blip r:embed="rId3">
            <a:alphaModFix/>
          </a:blip>
          <a:stretch>
            <a:fillRect/>
          </a:stretch>
        </p:blipFill>
        <p:spPr>
          <a:xfrm>
            <a:off x="6010325" y="4772625"/>
            <a:ext cx="2362200" cy="1933575"/>
          </a:xfrm>
          <a:prstGeom prst="rect">
            <a:avLst/>
          </a:prstGeom>
          <a:noFill/>
          <a:ln>
            <a:noFill/>
          </a:ln>
        </p:spPr>
      </p:pic>
      <p:pic>
        <p:nvPicPr>
          <p:cNvPr id="115" name="Shape 115"/>
          <p:cNvPicPr preferRelativeResize="0"/>
          <p:nvPr/>
        </p:nvPicPr>
        <p:blipFill>
          <a:blip r:embed="rId4">
            <a:alphaModFix/>
          </a:blip>
          <a:stretch>
            <a:fillRect/>
          </a:stretch>
        </p:blipFill>
        <p:spPr>
          <a:xfrm>
            <a:off x="6468900" y="1796356"/>
            <a:ext cx="3815725" cy="286177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838200" y="365125"/>
            <a:ext cx="10515600" cy="998100"/>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4400" b="0" i="0" u="none" strike="noStrike" cap="none">
                <a:solidFill>
                  <a:schemeClr val="dk1"/>
                </a:solidFill>
                <a:latin typeface="Calibri"/>
                <a:ea typeface="Calibri"/>
                <a:cs typeface="Calibri"/>
                <a:sym typeface="Calibri"/>
              </a:rPr>
              <a:t>Slide </a:t>
            </a:r>
            <a:r>
              <a:rPr lang="en-US"/>
              <a:t>4</a:t>
            </a:r>
            <a:r>
              <a:rPr lang="en-US" sz="4400" b="0" i="0" u="none" strike="noStrike" cap="none">
                <a:solidFill>
                  <a:schemeClr val="dk1"/>
                </a:solidFill>
                <a:latin typeface="Calibri"/>
                <a:ea typeface="Calibri"/>
                <a:cs typeface="Calibri"/>
                <a:sym typeface="Calibri"/>
              </a:rPr>
              <a:t>: Work Station </a:t>
            </a:r>
            <a:r>
              <a:rPr lang="en-US"/>
              <a:t>2</a:t>
            </a:r>
            <a:r>
              <a:rPr lang="en-US" sz="4400" b="0" i="0" u="none" strike="noStrike" cap="none">
                <a:solidFill>
                  <a:schemeClr val="dk1"/>
                </a:solidFill>
                <a:latin typeface="Calibri"/>
                <a:ea typeface="Calibri"/>
                <a:cs typeface="Calibri"/>
                <a:sym typeface="Calibri"/>
              </a:rPr>
              <a:t> </a:t>
            </a:r>
            <a:r>
              <a:rPr lang="en-US"/>
              <a:t>Summary </a:t>
            </a:r>
            <a:r>
              <a:rPr lang="en-US" sz="4400" b="0" i="0" u="none" strike="noStrike" cap="none">
                <a:solidFill>
                  <a:schemeClr val="dk1"/>
                </a:solidFill>
                <a:latin typeface="Calibri"/>
                <a:ea typeface="Calibri"/>
                <a:cs typeface="Calibri"/>
                <a:sym typeface="Calibri"/>
              </a:rPr>
              <a:t/>
            </a:r>
            <a:br>
              <a:rPr lang="en-US" sz="4400" b="0" i="0" u="none" strike="noStrike" cap="none">
                <a:solidFill>
                  <a:schemeClr val="dk1"/>
                </a:solidFill>
                <a:latin typeface="Calibri"/>
                <a:ea typeface="Calibri"/>
                <a:cs typeface="Calibri"/>
                <a:sym typeface="Calibri"/>
              </a:rPr>
            </a:br>
            <a:endParaRPr lang="en-US" sz="4400" b="0" i="0" u="none" strike="noStrike" cap="none">
              <a:solidFill>
                <a:schemeClr val="dk1"/>
              </a:solidFill>
              <a:latin typeface="Calibri"/>
              <a:ea typeface="Calibri"/>
              <a:cs typeface="Calibri"/>
              <a:sym typeface="Calibri"/>
            </a:endParaRPr>
          </a:p>
        </p:txBody>
      </p:sp>
      <p:sp>
        <p:nvSpPr>
          <p:cNvPr id="121" name="Shape 121"/>
          <p:cNvSpPr txBox="1">
            <a:spLocks noGrp="1"/>
          </p:cNvSpPr>
          <p:nvPr>
            <p:ph type="body" idx="1"/>
          </p:nvPr>
        </p:nvSpPr>
        <p:spPr>
          <a:xfrm>
            <a:off x="147125" y="1131275"/>
            <a:ext cx="6150900" cy="5378700"/>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buClr>
                <a:schemeClr val="dk1"/>
              </a:buClr>
              <a:buSzPct val="100000"/>
              <a:buFont typeface="Arial"/>
              <a:buNone/>
            </a:pPr>
            <a:r>
              <a:rPr lang="en-US"/>
              <a:t>Which objective did you focus on?</a:t>
            </a:r>
          </a:p>
          <a:p>
            <a:pPr marL="228600" marR="0" lvl="0" indent="-228600" algn="l" rtl="0">
              <a:lnSpc>
                <a:spcPct val="90000"/>
              </a:lnSpc>
              <a:spcBef>
                <a:spcPts val="0"/>
              </a:spcBef>
              <a:buClr>
                <a:schemeClr val="dk1"/>
              </a:buClr>
              <a:buSzPct val="116666"/>
              <a:buFont typeface="Arial"/>
              <a:buNone/>
            </a:pPr>
            <a:r>
              <a:rPr lang="en-US" sz="2400" b="1">
                <a:solidFill>
                  <a:srgbClr val="FF9900"/>
                </a:solidFill>
              </a:rPr>
              <a:t>1.18(B) write short poems that convey sensory details</a:t>
            </a:r>
          </a:p>
          <a:p>
            <a:pPr marL="228600" marR="0" lvl="0" indent="-228600" algn="l" rtl="0">
              <a:lnSpc>
                <a:spcPct val="90000"/>
              </a:lnSpc>
              <a:spcBef>
                <a:spcPts val="0"/>
              </a:spcBef>
              <a:buClr>
                <a:schemeClr val="dk1"/>
              </a:buClr>
              <a:buSzPct val="107692"/>
              <a:buFont typeface="Arial"/>
              <a:buNone/>
            </a:pPr>
            <a:r>
              <a:rPr lang="en-US"/>
              <a:t>Which differentiation process did you use? </a:t>
            </a:r>
            <a:r>
              <a:rPr lang="en-US" sz="2600" b="1">
                <a:solidFill>
                  <a:srgbClr val="FF9900"/>
                </a:solidFill>
              </a:rPr>
              <a:t> Again I would differentiate in the process using the depth and complexity icons.  For example, I would have the students draw the big idea of the poem and then using their senses only draw what they might see or smell, taste, touch or hear. Finally I would use the pattern or rules icon to have them follow a frame to create their own example. </a:t>
            </a:r>
          </a:p>
          <a:p>
            <a:pPr marL="228600" marR="0" lvl="0" indent="-228600" algn="l" rtl="0">
              <a:lnSpc>
                <a:spcPct val="90000"/>
              </a:lnSpc>
              <a:spcBef>
                <a:spcPts val="0"/>
              </a:spcBef>
              <a:buClr>
                <a:schemeClr val="dk1"/>
              </a:buClr>
              <a:buSzPct val="100000"/>
              <a:buFont typeface="Arial"/>
              <a:buNone/>
            </a:pPr>
            <a:endParaRPr/>
          </a:p>
        </p:txBody>
      </p:sp>
      <p:sp>
        <p:nvSpPr>
          <p:cNvPr id="122" name="Shape 122"/>
          <p:cNvSpPr txBox="1">
            <a:spLocks noGrp="1"/>
          </p:cNvSpPr>
          <p:nvPr>
            <p:ph type="body" idx="2"/>
          </p:nvPr>
        </p:nvSpPr>
        <p:spPr>
          <a:xfrm>
            <a:off x="6468900" y="925475"/>
            <a:ext cx="5492400" cy="5790300"/>
          </a:xfrm>
          <a:prstGeom prst="rect">
            <a:avLst/>
          </a:prstGeom>
        </p:spPr>
        <p:txBody>
          <a:bodyPr lIns="91425" tIns="91425" rIns="91425" bIns="91425" anchor="t" anchorCtr="0">
            <a:noAutofit/>
          </a:bodyPr>
          <a:lstStyle/>
          <a:p>
            <a:pPr lvl="0" rtl="0">
              <a:spcBef>
                <a:spcPts val="0"/>
              </a:spcBef>
              <a:buNone/>
            </a:pPr>
            <a:r>
              <a:rPr lang="en-US"/>
              <a:t>Add photo of process here:</a:t>
            </a:r>
          </a:p>
        </p:txBody>
      </p:sp>
      <p:pic>
        <p:nvPicPr>
          <p:cNvPr id="123" name="Shape 123" descr="Image result for differentiation strategies for GT"/>
          <p:cNvPicPr preferRelativeResize="0"/>
          <p:nvPr/>
        </p:nvPicPr>
        <p:blipFill>
          <a:blip r:embed="rId3">
            <a:alphaModFix/>
          </a:blip>
          <a:stretch>
            <a:fillRect/>
          </a:stretch>
        </p:blipFill>
        <p:spPr>
          <a:xfrm>
            <a:off x="6621300" y="4544825"/>
            <a:ext cx="2362200" cy="1933575"/>
          </a:xfrm>
          <a:prstGeom prst="rect">
            <a:avLst/>
          </a:prstGeom>
          <a:noFill/>
          <a:ln>
            <a:noFill/>
          </a:ln>
        </p:spPr>
      </p:pic>
      <p:pic>
        <p:nvPicPr>
          <p:cNvPr id="124" name="Shape 124" descr="Image result for haiku poetry task card"/>
          <p:cNvPicPr preferRelativeResize="0"/>
          <p:nvPr/>
        </p:nvPicPr>
        <p:blipFill rotWithShape="1">
          <a:blip r:embed="rId4">
            <a:alphaModFix/>
          </a:blip>
          <a:srcRect t="49073"/>
          <a:stretch/>
        </p:blipFill>
        <p:spPr>
          <a:xfrm>
            <a:off x="7015699" y="1825171"/>
            <a:ext cx="3912801" cy="2257699"/>
          </a:xfrm>
          <a:prstGeom prst="rect">
            <a:avLst/>
          </a:prstGeom>
          <a:noFill/>
          <a:ln>
            <a:noFill/>
          </a:ln>
        </p:spPr>
      </p:pic>
      <p:pic>
        <p:nvPicPr>
          <p:cNvPr id="125" name="Shape 125"/>
          <p:cNvPicPr preferRelativeResize="0"/>
          <p:nvPr/>
        </p:nvPicPr>
        <p:blipFill>
          <a:blip r:embed="rId5">
            <a:alphaModFix/>
          </a:blip>
          <a:stretch>
            <a:fillRect/>
          </a:stretch>
        </p:blipFill>
        <p:spPr>
          <a:xfrm>
            <a:off x="9135900" y="4544812"/>
            <a:ext cx="2578099" cy="193357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838200" y="365125"/>
            <a:ext cx="10515600" cy="998100"/>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4400" b="0" i="0" u="none" strike="noStrike" cap="none">
                <a:solidFill>
                  <a:schemeClr val="dk1"/>
                </a:solidFill>
                <a:latin typeface="Calibri"/>
                <a:ea typeface="Calibri"/>
                <a:cs typeface="Calibri"/>
                <a:sym typeface="Calibri"/>
              </a:rPr>
              <a:t>Slide </a:t>
            </a:r>
            <a:r>
              <a:rPr lang="en-US"/>
              <a:t>5</a:t>
            </a:r>
            <a:r>
              <a:rPr lang="en-US" sz="4400" b="0" i="0" u="none" strike="noStrike" cap="none">
                <a:solidFill>
                  <a:schemeClr val="dk1"/>
                </a:solidFill>
                <a:latin typeface="Calibri"/>
                <a:ea typeface="Calibri"/>
                <a:cs typeface="Calibri"/>
                <a:sym typeface="Calibri"/>
              </a:rPr>
              <a:t>: Work Station </a:t>
            </a:r>
            <a:r>
              <a:rPr lang="en-US"/>
              <a:t>3</a:t>
            </a:r>
            <a:r>
              <a:rPr lang="en-US" sz="4400" b="0" i="0" u="none" strike="noStrike" cap="none">
                <a:solidFill>
                  <a:schemeClr val="dk1"/>
                </a:solidFill>
                <a:latin typeface="Calibri"/>
                <a:ea typeface="Calibri"/>
                <a:cs typeface="Calibri"/>
                <a:sym typeface="Calibri"/>
              </a:rPr>
              <a:t> </a:t>
            </a:r>
            <a:r>
              <a:rPr lang="en-US"/>
              <a:t>Summary </a:t>
            </a:r>
            <a:r>
              <a:rPr lang="en-US" sz="4400" b="0" i="0" u="none" strike="noStrike" cap="none">
                <a:solidFill>
                  <a:schemeClr val="dk1"/>
                </a:solidFill>
                <a:latin typeface="Calibri"/>
                <a:ea typeface="Calibri"/>
                <a:cs typeface="Calibri"/>
                <a:sym typeface="Calibri"/>
              </a:rPr>
              <a:t/>
            </a:r>
            <a:br>
              <a:rPr lang="en-US" sz="4400" b="0" i="0" u="none" strike="noStrike" cap="none">
                <a:solidFill>
                  <a:schemeClr val="dk1"/>
                </a:solidFill>
                <a:latin typeface="Calibri"/>
                <a:ea typeface="Calibri"/>
                <a:cs typeface="Calibri"/>
                <a:sym typeface="Calibri"/>
              </a:rPr>
            </a:br>
            <a:endParaRPr lang="en-US" sz="4400" b="0" i="0" u="none" strike="noStrike" cap="none">
              <a:solidFill>
                <a:schemeClr val="dk1"/>
              </a:solidFill>
              <a:latin typeface="Calibri"/>
              <a:ea typeface="Calibri"/>
              <a:cs typeface="Calibri"/>
              <a:sym typeface="Calibri"/>
            </a:endParaRPr>
          </a:p>
        </p:txBody>
      </p:sp>
      <p:sp>
        <p:nvSpPr>
          <p:cNvPr id="131" name="Shape 131"/>
          <p:cNvSpPr txBox="1">
            <a:spLocks noGrp="1"/>
          </p:cNvSpPr>
          <p:nvPr>
            <p:ph type="body" idx="1"/>
          </p:nvPr>
        </p:nvSpPr>
        <p:spPr>
          <a:xfrm>
            <a:off x="612900" y="1479375"/>
            <a:ext cx="5406900" cy="4697400"/>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buClr>
                <a:schemeClr val="dk1"/>
              </a:buClr>
              <a:buSzPct val="100000"/>
              <a:buFont typeface="Arial"/>
              <a:buNone/>
            </a:pPr>
            <a:r>
              <a:rPr lang="en-US"/>
              <a:t>Which objective did you focus on?</a:t>
            </a:r>
          </a:p>
          <a:p>
            <a:pPr marL="228600" marR="0" lvl="0" indent="-228600" algn="l" rtl="0">
              <a:lnSpc>
                <a:spcPct val="90000"/>
              </a:lnSpc>
              <a:spcBef>
                <a:spcPts val="0"/>
              </a:spcBef>
              <a:buClr>
                <a:schemeClr val="dk1"/>
              </a:buClr>
              <a:buSzPct val="100000"/>
              <a:buFont typeface="Arial"/>
              <a:buNone/>
            </a:pPr>
            <a:endParaRPr/>
          </a:p>
          <a:p>
            <a:pPr marL="228600" marR="0" lvl="0" indent="-228600" algn="l" rtl="0">
              <a:lnSpc>
                <a:spcPct val="90000"/>
              </a:lnSpc>
              <a:spcBef>
                <a:spcPts val="0"/>
              </a:spcBef>
              <a:buClr>
                <a:schemeClr val="dk1"/>
              </a:buClr>
              <a:buSzPct val="100000"/>
              <a:buFont typeface="Arial"/>
              <a:buNone/>
            </a:pPr>
            <a:endParaRPr/>
          </a:p>
          <a:p>
            <a:pPr marL="228600" marR="0" lvl="0" indent="-228600" algn="l" rtl="0">
              <a:lnSpc>
                <a:spcPct val="90000"/>
              </a:lnSpc>
              <a:spcBef>
                <a:spcPts val="0"/>
              </a:spcBef>
              <a:buClr>
                <a:schemeClr val="dk1"/>
              </a:buClr>
              <a:buSzPct val="100000"/>
              <a:buFont typeface="Arial"/>
              <a:buNone/>
            </a:pPr>
            <a:r>
              <a:rPr lang="en-US"/>
              <a:t>Which differentiation strategy did you use?</a:t>
            </a:r>
          </a:p>
        </p:txBody>
      </p:sp>
      <p:sp>
        <p:nvSpPr>
          <p:cNvPr id="132" name="Shape 132"/>
          <p:cNvSpPr txBox="1">
            <a:spLocks noGrp="1"/>
          </p:cNvSpPr>
          <p:nvPr>
            <p:ph type="body" idx="2"/>
          </p:nvPr>
        </p:nvSpPr>
        <p:spPr>
          <a:xfrm>
            <a:off x="6019800" y="1627325"/>
            <a:ext cx="5334000" cy="4549500"/>
          </a:xfrm>
          <a:prstGeom prst="rect">
            <a:avLst/>
          </a:prstGeom>
        </p:spPr>
        <p:txBody>
          <a:bodyPr lIns="91425" tIns="91425" rIns="91425" bIns="91425" anchor="t" anchorCtr="0">
            <a:noAutofit/>
          </a:bodyPr>
          <a:lstStyle/>
          <a:p>
            <a:pPr lvl="0" rtl="0">
              <a:spcBef>
                <a:spcPts val="0"/>
              </a:spcBef>
              <a:buNone/>
            </a:pPr>
            <a:r>
              <a:rPr lang="en-US"/>
              <a:t>Add photo of process here: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838200" y="365125"/>
            <a:ext cx="10515600" cy="1325700"/>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4400" b="0" i="0" u="none" strike="noStrike" cap="none">
                <a:solidFill>
                  <a:schemeClr val="dk1"/>
                </a:solidFill>
                <a:latin typeface="Calibri"/>
                <a:ea typeface="Calibri"/>
                <a:cs typeface="Calibri"/>
                <a:sym typeface="Calibri"/>
              </a:rPr>
              <a:t>Slide 6: Work Station-Student Reflection of </a:t>
            </a:r>
            <a:br>
              <a:rPr lang="en-US" sz="4400" b="0" i="0" u="none" strike="noStrike" cap="none">
                <a:solidFill>
                  <a:schemeClr val="dk1"/>
                </a:solidFill>
                <a:latin typeface="Calibri"/>
                <a:ea typeface="Calibri"/>
                <a:cs typeface="Calibri"/>
                <a:sym typeface="Calibri"/>
              </a:rPr>
            </a:br>
            <a:r>
              <a:rPr lang="en-US" sz="4400" b="0" i="0" u="none" strike="noStrike" cap="none">
                <a:solidFill>
                  <a:schemeClr val="dk1"/>
                </a:solidFill>
                <a:latin typeface="Calibri"/>
                <a:ea typeface="Calibri"/>
                <a:cs typeface="Calibri"/>
                <a:sym typeface="Calibri"/>
              </a:rPr>
              <a:t>Learning Journey</a:t>
            </a:r>
          </a:p>
        </p:txBody>
      </p:sp>
      <p:sp>
        <p:nvSpPr>
          <p:cNvPr id="139" name="Shape 139"/>
          <p:cNvSpPr txBox="1">
            <a:spLocks noGrp="1"/>
          </p:cNvSpPr>
          <p:nvPr>
            <p:ph type="body" idx="1"/>
          </p:nvPr>
        </p:nvSpPr>
        <p:spPr>
          <a:xfrm>
            <a:off x="838200" y="1825625"/>
            <a:ext cx="2965200" cy="3872700"/>
          </a:xfrm>
          <a:prstGeom prst="rect">
            <a:avLst/>
          </a:prstGeom>
          <a:solidFill>
            <a:schemeClr val="accent1"/>
          </a:solidFill>
          <a:ln w="12700" cap="flat" cmpd="sng">
            <a:solidFill>
              <a:srgbClr val="42719B"/>
            </a:solidFill>
            <a:prstDash val="solid"/>
            <a:miter/>
            <a:headEnd type="none" w="med" len="med"/>
            <a:tailEnd type="none" w="med" len="med"/>
          </a:ln>
        </p:spPr>
        <p:txBody>
          <a:bodyPr lIns="91425" tIns="45700" rIns="91425" bIns="45700" anchor="ctr" anchorCtr="0">
            <a:noAutofit/>
          </a:bodyPr>
          <a:lstStyle/>
          <a:p>
            <a:pPr marL="0" marR="0" lvl="0" indent="0" algn="ctr" rtl="0">
              <a:lnSpc>
                <a:spcPct val="90000"/>
              </a:lnSpc>
              <a:spcBef>
                <a:spcPts val="0"/>
              </a:spcBef>
              <a:buClr>
                <a:schemeClr val="lt1"/>
              </a:buClr>
              <a:buSzPct val="25000"/>
              <a:buFont typeface="Arial"/>
              <a:buNone/>
            </a:pPr>
            <a:endParaRPr>
              <a:solidFill>
                <a:schemeClr val="lt1"/>
              </a:solidFill>
            </a:endParaRPr>
          </a:p>
          <a:p>
            <a:pPr marL="0" marR="0" lvl="0" indent="0" algn="ctr" rtl="0">
              <a:lnSpc>
                <a:spcPct val="90000"/>
              </a:lnSpc>
              <a:spcBef>
                <a:spcPts val="0"/>
              </a:spcBef>
              <a:buClr>
                <a:schemeClr val="lt1"/>
              </a:buClr>
              <a:buSzPct val="25000"/>
              <a:buFont typeface="Arial"/>
              <a:buNone/>
            </a:pPr>
            <a:endParaRPr>
              <a:solidFill>
                <a:schemeClr val="lt1"/>
              </a:solidFill>
            </a:endParaRPr>
          </a:p>
          <a:p>
            <a:pPr marL="0" marR="0" lvl="0" indent="0" algn="ctr" rtl="0">
              <a:lnSpc>
                <a:spcPct val="90000"/>
              </a:lnSpc>
              <a:spcBef>
                <a:spcPts val="0"/>
              </a:spcBef>
              <a:buClr>
                <a:schemeClr val="lt1"/>
              </a:buClr>
              <a:buSzPct val="25000"/>
              <a:buFont typeface="Arial"/>
              <a:buNone/>
            </a:pPr>
            <a:endParaRPr>
              <a:solidFill>
                <a:schemeClr val="lt1"/>
              </a:solidFill>
            </a:endParaRPr>
          </a:p>
          <a:p>
            <a:pPr marL="0" marR="0" lvl="0" indent="0" algn="ctr" rtl="0">
              <a:lnSpc>
                <a:spcPct val="90000"/>
              </a:lnSpc>
              <a:spcBef>
                <a:spcPts val="0"/>
              </a:spcBef>
              <a:buClr>
                <a:schemeClr val="lt1"/>
              </a:buClr>
              <a:buSzPct val="25000"/>
              <a:buFont typeface="Arial"/>
              <a:buNone/>
            </a:pPr>
            <a:endParaRPr>
              <a:solidFill>
                <a:schemeClr val="lt1"/>
              </a:solidFill>
            </a:endParaRPr>
          </a:p>
          <a:p>
            <a:pPr marL="0" marR="0" lvl="0" indent="0" algn="ctr" rtl="0">
              <a:lnSpc>
                <a:spcPct val="90000"/>
              </a:lnSpc>
              <a:spcBef>
                <a:spcPts val="0"/>
              </a:spcBef>
              <a:buClr>
                <a:schemeClr val="lt1"/>
              </a:buClr>
              <a:buSzPct val="25000"/>
              <a:buFont typeface="Arial"/>
              <a:buNone/>
            </a:pPr>
            <a:endParaRPr>
              <a:solidFill>
                <a:schemeClr val="lt1"/>
              </a:solidFill>
            </a:endParaRPr>
          </a:p>
          <a:p>
            <a:pPr marL="0" marR="0" lvl="0" indent="0" algn="ctr" rtl="0">
              <a:lnSpc>
                <a:spcPct val="90000"/>
              </a:lnSpc>
              <a:spcBef>
                <a:spcPts val="0"/>
              </a:spcBef>
              <a:buClr>
                <a:schemeClr val="lt1"/>
              </a:buClr>
              <a:buSzPct val="25000"/>
              <a:buFont typeface="Arial"/>
              <a:buNone/>
            </a:pPr>
            <a:endParaRPr>
              <a:solidFill>
                <a:schemeClr val="lt1"/>
              </a:solidFill>
            </a:endParaRPr>
          </a:p>
          <a:p>
            <a:pPr marL="0" marR="0" lvl="0" indent="0" algn="ctr" rtl="0">
              <a:lnSpc>
                <a:spcPct val="90000"/>
              </a:lnSpc>
              <a:spcBef>
                <a:spcPts val="0"/>
              </a:spcBef>
              <a:buClr>
                <a:schemeClr val="lt1"/>
              </a:buClr>
              <a:buSzPct val="25000"/>
              <a:buFont typeface="Arial"/>
              <a:buNone/>
            </a:pPr>
            <a:endParaRPr>
              <a:solidFill>
                <a:schemeClr val="lt1"/>
              </a:solidFill>
            </a:endParaRPr>
          </a:p>
          <a:p>
            <a:pPr marL="0" marR="0" lvl="0" indent="0" algn="ctr" rtl="0">
              <a:lnSpc>
                <a:spcPct val="90000"/>
              </a:lnSpc>
              <a:spcBef>
                <a:spcPts val="0"/>
              </a:spcBef>
              <a:buClr>
                <a:schemeClr val="lt1"/>
              </a:buClr>
              <a:buSzPct val="25000"/>
              <a:buFont typeface="Arial"/>
              <a:buNone/>
            </a:pPr>
            <a:r>
              <a:rPr lang="en-US" sz="2800" b="0" i="0" u="none" strike="noStrike" cap="none">
                <a:solidFill>
                  <a:schemeClr val="lt1"/>
                </a:solidFill>
                <a:latin typeface="Calibri"/>
                <a:ea typeface="Calibri"/>
                <a:cs typeface="Calibri"/>
                <a:sym typeface="Calibri"/>
              </a:rPr>
              <a:t>Work Station 1</a:t>
            </a:r>
          </a:p>
        </p:txBody>
      </p:sp>
      <p:sp>
        <p:nvSpPr>
          <p:cNvPr id="140" name="Shape 140"/>
          <p:cNvSpPr txBox="1"/>
          <p:nvPr/>
        </p:nvSpPr>
        <p:spPr>
          <a:xfrm>
            <a:off x="4356651" y="1825625"/>
            <a:ext cx="2965200" cy="3872700"/>
          </a:xfrm>
          <a:prstGeom prst="rect">
            <a:avLst/>
          </a:prstGeom>
          <a:solidFill>
            <a:schemeClr val="accent1"/>
          </a:solidFill>
          <a:ln w="12700" cap="flat" cmpd="sng">
            <a:solidFill>
              <a:srgbClr val="42719B"/>
            </a:solidFill>
            <a:prstDash val="solid"/>
            <a:miter/>
            <a:headEnd type="none" w="med" len="med"/>
            <a:tailEnd type="none" w="med" len="med"/>
          </a:ln>
        </p:spPr>
        <p:txBody>
          <a:bodyPr lIns="91425" tIns="45700" rIns="91425" bIns="45700" anchor="ctr" anchorCtr="0">
            <a:noAutofit/>
          </a:bodyPr>
          <a:lstStyle/>
          <a:p>
            <a:pPr marL="0" marR="0" lvl="0" indent="0" algn="ctr" rtl="0">
              <a:lnSpc>
                <a:spcPct val="90000"/>
              </a:lnSpc>
              <a:spcBef>
                <a:spcPts val="0"/>
              </a:spcBef>
              <a:buClr>
                <a:schemeClr val="lt1"/>
              </a:buClr>
              <a:buFont typeface="Arial"/>
              <a:buNone/>
            </a:pPr>
            <a:endParaRPr sz="2800">
              <a:solidFill>
                <a:schemeClr val="lt1"/>
              </a:solidFill>
              <a:latin typeface="Calibri"/>
              <a:ea typeface="Calibri"/>
              <a:cs typeface="Calibri"/>
              <a:sym typeface="Calibri"/>
            </a:endParaRPr>
          </a:p>
          <a:p>
            <a:pPr marL="0" marR="0" lvl="0" indent="0" algn="ctr" rtl="0">
              <a:lnSpc>
                <a:spcPct val="90000"/>
              </a:lnSpc>
              <a:spcBef>
                <a:spcPts val="0"/>
              </a:spcBef>
              <a:buClr>
                <a:schemeClr val="lt1"/>
              </a:buClr>
              <a:buFont typeface="Arial"/>
              <a:buNone/>
            </a:pPr>
            <a:endParaRPr sz="2800">
              <a:solidFill>
                <a:schemeClr val="lt1"/>
              </a:solidFill>
              <a:latin typeface="Calibri"/>
              <a:ea typeface="Calibri"/>
              <a:cs typeface="Calibri"/>
              <a:sym typeface="Calibri"/>
            </a:endParaRPr>
          </a:p>
          <a:p>
            <a:pPr marL="0" marR="0" lvl="0" indent="0" algn="ctr" rtl="0">
              <a:lnSpc>
                <a:spcPct val="90000"/>
              </a:lnSpc>
              <a:spcBef>
                <a:spcPts val="0"/>
              </a:spcBef>
              <a:buClr>
                <a:schemeClr val="lt1"/>
              </a:buClr>
              <a:buFont typeface="Arial"/>
              <a:buNone/>
            </a:pPr>
            <a:endParaRPr sz="2800">
              <a:solidFill>
                <a:schemeClr val="lt1"/>
              </a:solidFill>
              <a:latin typeface="Calibri"/>
              <a:ea typeface="Calibri"/>
              <a:cs typeface="Calibri"/>
              <a:sym typeface="Calibri"/>
            </a:endParaRPr>
          </a:p>
          <a:p>
            <a:pPr marL="0" marR="0" lvl="0" indent="0" algn="ctr" rtl="0">
              <a:lnSpc>
                <a:spcPct val="90000"/>
              </a:lnSpc>
              <a:spcBef>
                <a:spcPts val="0"/>
              </a:spcBef>
              <a:buClr>
                <a:schemeClr val="lt1"/>
              </a:buClr>
              <a:buFont typeface="Arial"/>
              <a:buNone/>
            </a:pPr>
            <a:endParaRPr sz="2800">
              <a:solidFill>
                <a:schemeClr val="lt1"/>
              </a:solidFill>
              <a:latin typeface="Calibri"/>
              <a:ea typeface="Calibri"/>
              <a:cs typeface="Calibri"/>
              <a:sym typeface="Calibri"/>
            </a:endParaRPr>
          </a:p>
          <a:p>
            <a:pPr marL="0" marR="0" lvl="0" indent="0" algn="ctr" rtl="0">
              <a:lnSpc>
                <a:spcPct val="90000"/>
              </a:lnSpc>
              <a:spcBef>
                <a:spcPts val="0"/>
              </a:spcBef>
              <a:buClr>
                <a:schemeClr val="lt1"/>
              </a:buClr>
              <a:buFont typeface="Arial"/>
              <a:buNone/>
            </a:pPr>
            <a:endParaRPr sz="2800">
              <a:solidFill>
                <a:schemeClr val="lt1"/>
              </a:solidFill>
              <a:latin typeface="Calibri"/>
              <a:ea typeface="Calibri"/>
              <a:cs typeface="Calibri"/>
              <a:sym typeface="Calibri"/>
            </a:endParaRPr>
          </a:p>
          <a:p>
            <a:pPr marL="0" marR="0" lvl="0" indent="0" algn="ctr" rtl="0">
              <a:lnSpc>
                <a:spcPct val="90000"/>
              </a:lnSpc>
              <a:spcBef>
                <a:spcPts val="0"/>
              </a:spcBef>
              <a:buClr>
                <a:schemeClr val="lt1"/>
              </a:buClr>
              <a:buFont typeface="Arial"/>
              <a:buNone/>
            </a:pPr>
            <a:endParaRPr sz="2800">
              <a:solidFill>
                <a:schemeClr val="lt1"/>
              </a:solidFill>
              <a:latin typeface="Calibri"/>
              <a:ea typeface="Calibri"/>
              <a:cs typeface="Calibri"/>
              <a:sym typeface="Calibri"/>
            </a:endParaRPr>
          </a:p>
          <a:p>
            <a:pPr marL="0" marR="0" lvl="0" indent="0" algn="ctr" rtl="0">
              <a:lnSpc>
                <a:spcPct val="90000"/>
              </a:lnSpc>
              <a:spcBef>
                <a:spcPts val="0"/>
              </a:spcBef>
              <a:buClr>
                <a:schemeClr val="lt1"/>
              </a:buClr>
              <a:buFont typeface="Arial"/>
              <a:buNone/>
            </a:pPr>
            <a:endParaRPr sz="2800">
              <a:solidFill>
                <a:schemeClr val="lt1"/>
              </a:solidFill>
              <a:latin typeface="Calibri"/>
              <a:ea typeface="Calibri"/>
              <a:cs typeface="Calibri"/>
              <a:sym typeface="Calibri"/>
            </a:endParaRPr>
          </a:p>
          <a:p>
            <a:pPr marL="0" marR="0" lvl="0" indent="0" algn="ctr" rtl="0">
              <a:lnSpc>
                <a:spcPct val="90000"/>
              </a:lnSpc>
              <a:spcBef>
                <a:spcPts val="0"/>
              </a:spcBef>
              <a:buClr>
                <a:schemeClr val="lt1"/>
              </a:buClr>
              <a:buFont typeface="Arial"/>
              <a:buNone/>
            </a:pPr>
            <a:endParaRPr sz="2800">
              <a:solidFill>
                <a:schemeClr val="lt1"/>
              </a:solidFill>
              <a:latin typeface="Calibri"/>
              <a:ea typeface="Calibri"/>
              <a:cs typeface="Calibri"/>
              <a:sym typeface="Calibri"/>
            </a:endParaRPr>
          </a:p>
          <a:p>
            <a:pPr marL="0" marR="0" lvl="0" indent="0" algn="ctr" rtl="0">
              <a:lnSpc>
                <a:spcPct val="90000"/>
              </a:lnSpc>
              <a:spcBef>
                <a:spcPts val="0"/>
              </a:spcBef>
              <a:buClr>
                <a:schemeClr val="lt1"/>
              </a:buClr>
              <a:buSzPct val="25000"/>
              <a:buFont typeface="Arial"/>
              <a:buNone/>
            </a:pPr>
            <a:r>
              <a:rPr lang="en-US" sz="2800" b="0" i="0" u="none" strike="noStrike" cap="none">
                <a:solidFill>
                  <a:schemeClr val="lt1"/>
                </a:solidFill>
                <a:latin typeface="Calibri"/>
                <a:ea typeface="Calibri"/>
                <a:cs typeface="Calibri"/>
                <a:sym typeface="Calibri"/>
              </a:rPr>
              <a:t>Work Station 2</a:t>
            </a:r>
          </a:p>
        </p:txBody>
      </p:sp>
      <p:sp>
        <p:nvSpPr>
          <p:cNvPr id="141" name="Shape 141"/>
          <p:cNvSpPr txBox="1"/>
          <p:nvPr/>
        </p:nvSpPr>
        <p:spPr>
          <a:xfrm>
            <a:off x="7875103" y="1825625"/>
            <a:ext cx="2965200" cy="3872700"/>
          </a:xfrm>
          <a:prstGeom prst="rect">
            <a:avLst/>
          </a:prstGeom>
          <a:solidFill>
            <a:schemeClr val="accent1"/>
          </a:solidFill>
          <a:ln w="12700" cap="flat" cmpd="sng">
            <a:solidFill>
              <a:srgbClr val="42719B"/>
            </a:solidFill>
            <a:prstDash val="solid"/>
            <a:miter/>
            <a:headEnd type="none" w="med" len="med"/>
            <a:tailEnd type="none" w="med" len="med"/>
          </a:ln>
        </p:spPr>
        <p:txBody>
          <a:bodyPr lIns="91425" tIns="45700" rIns="91425" bIns="45700" anchor="ctr" anchorCtr="0">
            <a:noAutofit/>
          </a:bodyPr>
          <a:lstStyle/>
          <a:p>
            <a:pPr marL="0" marR="0" lvl="0" indent="0" algn="ctr" rtl="0">
              <a:lnSpc>
                <a:spcPct val="90000"/>
              </a:lnSpc>
              <a:spcBef>
                <a:spcPts val="0"/>
              </a:spcBef>
              <a:buClr>
                <a:schemeClr val="lt1"/>
              </a:buClr>
              <a:buSzPct val="25000"/>
              <a:buFont typeface="Arial"/>
              <a:buNone/>
            </a:pPr>
            <a:r>
              <a:rPr lang="en-US" sz="2800" b="0" i="0" u="none" strike="noStrike" cap="none">
                <a:solidFill>
                  <a:schemeClr val="lt1"/>
                </a:solidFill>
                <a:latin typeface="Calibri"/>
                <a:ea typeface="Calibri"/>
                <a:cs typeface="Calibri"/>
                <a:sym typeface="Calibri"/>
              </a:rPr>
              <a:t>Work Station 3</a:t>
            </a:r>
          </a:p>
        </p:txBody>
      </p:sp>
      <p:pic>
        <p:nvPicPr>
          <p:cNvPr id="142" name="Shape 142"/>
          <p:cNvPicPr preferRelativeResize="0"/>
          <p:nvPr/>
        </p:nvPicPr>
        <p:blipFill>
          <a:blip r:embed="rId3">
            <a:alphaModFix/>
          </a:blip>
          <a:stretch>
            <a:fillRect/>
          </a:stretch>
        </p:blipFill>
        <p:spPr>
          <a:xfrm>
            <a:off x="1196850" y="1964525"/>
            <a:ext cx="2247900" cy="2971800"/>
          </a:xfrm>
          <a:prstGeom prst="rect">
            <a:avLst/>
          </a:prstGeom>
          <a:noFill/>
          <a:ln>
            <a:noFill/>
          </a:ln>
        </p:spPr>
      </p:pic>
      <p:pic>
        <p:nvPicPr>
          <p:cNvPr id="143" name="Shape 143"/>
          <p:cNvPicPr preferRelativeResize="0"/>
          <p:nvPr/>
        </p:nvPicPr>
        <p:blipFill>
          <a:blip r:embed="rId4">
            <a:alphaModFix/>
          </a:blip>
          <a:stretch>
            <a:fillRect/>
          </a:stretch>
        </p:blipFill>
        <p:spPr>
          <a:xfrm>
            <a:off x="4602650" y="1935950"/>
            <a:ext cx="2571750" cy="3333750"/>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546</Words>
  <Application>Microsoft Office PowerPoint</Application>
  <PresentationFormat>Widescreen</PresentationFormat>
  <Paragraphs>93</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     Earning Three Hours of GT Credit - Include your name, grade and campus please on this slide Example:  Slide 1: Title of Work Stations</vt:lpstr>
      <vt:lpstr>Slide 2: Documentation  of Student Participation</vt:lpstr>
      <vt:lpstr>Slide 3: Work Station 1 Summary  </vt:lpstr>
      <vt:lpstr>Slide 4: Work Station 2 Summary  </vt:lpstr>
      <vt:lpstr>Slide 5: Work Station 3 Summary  </vt:lpstr>
      <vt:lpstr>Slide 6: Work Station-Student Reflection of  Learning Journey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Earning Three Hours of GT Credit - Include your name, grade and campus please on this slide Example:  Slide 1: Title of Work Stations</dc:title>
  <dc:creator>BISD FAAC (Generic Logon)</dc:creator>
  <cp:lastModifiedBy>BISD FAAC (Generic Logon)</cp:lastModifiedBy>
  <cp:revision>1</cp:revision>
  <dcterms:modified xsi:type="dcterms:W3CDTF">2016-06-28T19:45:26Z</dcterms:modified>
</cp:coreProperties>
</file>